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8" r:id="rId2"/>
    <p:sldId id="261" r:id="rId3"/>
    <p:sldId id="262" r:id="rId4"/>
    <p:sldId id="263" r:id="rId5"/>
    <p:sldId id="264" r:id="rId6"/>
    <p:sldId id="265" r:id="rId7"/>
    <p:sldId id="316" r:id="rId8"/>
    <p:sldId id="266" r:id="rId9"/>
    <p:sldId id="268" r:id="rId10"/>
    <p:sldId id="322" r:id="rId11"/>
    <p:sldId id="269" r:id="rId12"/>
    <p:sldId id="318" r:id="rId13"/>
    <p:sldId id="270" r:id="rId14"/>
    <p:sldId id="271" r:id="rId15"/>
    <p:sldId id="323" r:id="rId16"/>
    <p:sldId id="324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19" r:id="rId26"/>
    <p:sldId id="325" r:id="rId27"/>
    <p:sldId id="282" r:id="rId28"/>
    <p:sldId id="326" r:id="rId29"/>
    <p:sldId id="327" r:id="rId30"/>
    <p:sldId id="328" r:id="rId31"/>
    <p:sldId id="329" r:id="rId32"/>
    <p:sldId id="311" r:id="rId33"/>
    <p:sldId id="283" r:id="rId34"/>
    <p:sldId id="312" r:id="rId35"/>
    <p:sldId id="313" r:id="rId36"/>
    <p:sldId id="314" r:id="rId37"/>
    <p:sldId id="315" r:id="rId38"/>
    <p:sldId id="284" r:id="rId39"/>
    <p:sldId id="285" r:id="rId40"/>
    <p:sldId id="288" r:id="rId41"/>
    <p:sldId id="289" r:id="rId42"/>
    <p:sldId id="330" r:id="rId43"/>
    <p:sldId id="320" r:id="rId44"/>
    <p:sldId id="290" r:id="rId45"/>
    <p:sldId id="321" r:id="rId46"/>
    <p:sldId id="291" r:id="rId47"/>
    <p:sldId id="292" r:id="rId48"/>
    <p:sldId id="293" r:id="rId49"/>
    <p:sldId id="294" r:id="rId50"/>
    <p:sldId id="295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10" r:id="rId64"/>
  </p:sldIdLst>
  <p:sldSz cx="9144000" cy="6858000" type="screen4x3"/>
  <p:notesSz cx="6858000" cy="9144000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004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660"/>
  </p:normalViewPr>
  <p:slideViewPr>
    <p:cSldViewPr>
      <p:cViewPr varScale="1">
        <p:scale>
          <a:sx n="92" d="100"/>
          <a:sy n="92" d="100"/>
        </p:scale>
        <p:origin x="134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ea typeface="ＭＳ Ｐゴシック" pitchFamily="-65" charset="-128"/>
              </a:defRPr>
            </a:lvl1pPr>
          </a:lstStyle>
          <a:p>
            <a:pPr>
              <a:defRPr/>
            </a:pPr>
            <a:fld id="{23C8EF02-65D7-4B33-86E2-05DD66D3D4C5}" type="datetimeFigureOut">
              <a:rPr lang="en-US"/>
              <a:pPr>
                <a:defRPr/>
              </a:pPr>
              <a:t>4/11/2015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ea typeface="ＭＳ Ｐゴシック" pitchFamily="-65" charset="-128"/>
              </a:defRPr>
            </a:lvl1pPr>
          </a:lstStyle>
          <a:p>
            <a:pPr>
              <a:defRPr/>
            </a:pPr>
            <a:fld id="{150CA2E9-6B81-43B8-BF53-156AD1E7F2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002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97976B1-F2E3-4674-880F-7E4706382EDC}" type="slidenum">
              <a:rPr lang="en-AU">
                <a:ea typeface="ＭＳ Ｐゴシック" pitchFamily="34" charset="-128"/>
              </a:rPr>
              <a:pPr/>
              <a:t>19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2327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5DC2798-C8D2-44F0-B11B-F4CA9A6FF028}" type="slidenum">
              <a:rPr lang="en-AU">
                <a:ea typeface="ＭＳ Ｐゴシック" pitchFamily="34" charset="-128"/>
              </a:rPr>
              <a:pPr/>
              <a:t>20</a:t>
            </a:fld>
            <a:endParaRPr lang="en-AU">
              <a:ea typeface="ＭＳ Ｐゴシック" pitchFamily="34" charset="-128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AU" smtClean="0"/>
              <a:t>Program tries to encrypt the letter ‘a’ using the one way function</a:t>
            </a:r>
          </a:p>
          <a:p>
            <a:pPr>
              <a:spcBef>
                <a:spcPct val="0"/>
              </a:spcBef>
            </a:pPr>
            <a:r>
              <a:rPr lang="en-AU" smtClean="0"/>
              <a:t>If it matches the captured password the password is known</a:t>
            </a:r>
          </a:p>
          <a:p>
            <a:pPr>
              <a:spcBef>
                <a:spcPct val="0"/>
              </a:spcBef>
            </a:pPr>
            <a:r>
              <a:rPr lang="en-AU" smtClean="0"/>
              <a:t>If not it will try the letter ‘b’</a:t>
            </a:r>
          </a:p>
          <a:p>
            <a:pPr>
              <a:spcBef>
                <a:spcPct val="0"/>
              </a:spcBef>
            </a:pPr>
            <a:r>
              <a:rPr lang="en-AU" smtClean="0"/>
              <a:t>When it gets to ‘z’, it might try ‘aa’, ‘ab’ etc</a:t>
            </a:r>
          </a:p>
          <a:p>
            <a:pPr>
              <a:spcBef>
                <a:spcPct val="0"/>
              </a:spcBef>
            </a:pPr>
            <a:r>
              <a:rPr lang="en-AU" smtClean="0"/>
              <a:t>Such a program would include numeric and other characters as well</a:t>
            </a:r>
          </a:p>
          <a:p>
            <a:pPr>
              <a:spcBef>
                <a:spcPct val="0"/>
              </a:spcBef>
            </a:pPr>
            <a:r>
              <a:rPr lang="en-AU" smtClean="0"/>
              <a:t>This would obviously take a lot of time</a:t>
            </a:r>
          </a:p>
        </p:txBody>
      </p:sp>
    </p:spTree>
    <p:extLst>
      <p:ext uri="{BB962C8B-B14F-4D97-AF65-F5344CB8AC3E}">
        <p14:creationId xmlns:p14="http://schemas.microsoft.com/office/powerpoint/2010/main" val="1063122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0CA2E9-6B81-43B8-BF53-156AD1E7F24E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25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755650"/>
            <a:ext cx="2160587" cy="5842000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755650"/>
            <a:ext cx="6329363" cy="5842000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755650"/>
            <a:ext cx="8642350" cy="100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916113"/>
            <a:ext cx="4244975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16113"/>
            <a:ext cx="4244975" cy="22637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332288"/>
            <a:ext cx="4244975" cy="22653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825" y="755650"/>
            <a:ext cx="8642350" cy="1000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50825" y="1916113"/>
            <a:ext cx="4244975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244975" cy="46815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50825" y="755650"/>
            <a:ext cx="8642350" cy="584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916113"/>
            <a:ext cx="4244975" cy="4681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16113"/>
            <a:ext cx="4244975" cy="46815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916113"/>
            <a:ext cx="8642350" cy="4681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</a:p>
        </p:txBody>
      </p:sp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0" y="736600"/>
            <a:ext cx="9144000" cy="1079500"/>
          </a:xfrm>
          <a:prstGeom prst="rect">
            <a:avLst/>
          </a:prstGeom>
          <a:solidFill>
            <a:srgbClr val="004B8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a typeface="ＭＳ Ｐゴシック" pitchFamily="-65" charset="-128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755650"/>
            <a:ext cx="86423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pic>
        <p:nvPicPr>
          <p:cNvPr id="4101" name="Picture 13" descr="ECU_AUS_logo_C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8172450" y="0"/>
            <a:ext cx="979488" cy="722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1" name="Text Box 17"/>
          <p:cNvSpPr txBox="1">
            <a:spLocks noChangeArrowheads="1"/>
          </p:cNvSpPr>
          <p:nvPr userDrawn="1"/>
        </p:nvSpPr>
        <p:spPr bwMode="auto">
          <a:xfrm>
            <a:off x="107950" y="377825"/>
            <a:ext cx="53832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sz="1200" dirty="0">
                <a:solidFill>
                  <a:srgbClr val="666666"/>
                </a:solidFill>
                <a:latin typeface="Arial Narrow" pitchFamily="-65" charset="0"/>
                <a:ea typeface="ＭＳ Ｐゴシック" pitchFamily="-65" charset="-128"/>
              </a:rPr>
              <a:t>School of Computer and Security Science</a:t>
            </a:r>
          </a:p>
        </p:txBody>
      </p:sp>
      <p:sp>
        <p:nvSpPr>
          <p:cNvPr id="1043" name="Text Box 19"/>
          <p:cNvSpPr txBox="1">
            <a:spLocks noChangeArrowheads="1"/>
          </p:cNvSpPr>
          <p:nvPr userDrawn="1"/>
        </p:nvSpPr>
        <p:spPr bwMode="auto">
          <a:xfrm>
            <a:off x="107950" y="115888"/>
            <a:ext cx="53832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AU" sz="1600" b="1">
                <a:solidFill>
                  <a:srgbClr val="666666"/>
                </a:solidFill>
                <a:latin typeface="Arial Narrow" pitchFamily="-65" charset="0"/>
                <a:ea typeface="ＭＳ Ｐゴシック" pitchFamily="-65" charset="-128"/>
              </a:rPr>
              <a:t>Edith Cowan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/>
          <a:ea typeface="ＭＳ Ｐゴシック" pitchFamily="-65" charset="-128"/>
          <a:cs typeface="ＭＳ Ｐゴシック" pitchFamily="-65" charset="-128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ＭＳ Ｐゴシック" pitchFamily="-65" charset="-128"/>
          <a:cs typeface="ＭＳ Ｐゴシック" pitchFamily="-65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ＭＳ Ｐゴシック" pitchFamily="-65" charset="-128"/>
          <a:cs typeface="ＭＳ Ｐゴシック" pitchFamily="-65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ＭＳ Ｐゴシック" pitchFamily="-65" charset="-128"/>
          <a:cs typeface="ＭＳ Ｐゴシック" pitchFamily="-65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 Narrow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pitchFamily="-65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87450" y="765175"/>
            <a:ext cx="7772400" cy="1143000"/>
          </a:xfrm>
        </p:spPr>
        <p:txBody>
          <a:bodyPr/>
          <a:lstStyle/>
          <a:p>
            <a:pPr eaLnBrk="1" hangingPunct="1"/>
            <a:r>
              <a:rPr lang="en-AU" sz="4000" smtClean="0">
                <a:latin typeface="Arial Narrow" pitchFamily="34" charset="0"/>
                <a:ea typeface="ＭＳ Ｐゴシック" pitchFamily="34" charset="-128"/>
              </a:rPr>
              <a:t>Identification and Authentication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8313" y="2420938"/>
            <a:ext cx="4572000" cy="792162"/>
          </a:xfrm>
        </p:spPr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Computer Security</a:t>
            </a:r>
          </a:p>
        </p:txBody>
      </p:sp>
      <p:grpSp>
        <p:nvGrpSpPr>
          <p:cNvPr id="5124" name="Group 14"/>
          <p:cNvGrpSpPr>
            <a:grpSpLocks/>
          </p:cNvGrpSpPr>
          <p:nvPr/>
        </p:nvGrpSpPr>
        <p:grpSpPr bwMode="auto">
          <a:xfrm>
            <a:off x="4572000" y="3573463"/>
            <a:ext cx="3795713" cy="2405062"/>
            <a:chOff x="304800" y="228600"/>
            <a:chExt cx="7168896" cy="5050652"/>
          </a:xfrm>
        </p:grpSpPr>
        <p:pic>
          <p:nvPicPr>
            <p:cNvPr id="5125" name="Picture 4" descr="01-2c.tif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81200" y="3886200"/>
              <a:ext cx="2606040" cy="10698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6" name="Picture 5" descr="01-2b.tif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638800" y="990600"/>
              <a:ext cx="1834896" cy="258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7" name="Picture 6" descr="01-2a.tif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4800" y="228600"/>
              <a:ext cx="4005072" cy="2670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4" name="Straight Arrow Connector 13"/>
            <p:cNvCxnSpPr/>
            <p:nvPr/>
          </p:nvCxnSpPr>
          <p:spPr>
            <a:xfrm rot="16200000" flipV="1">
              <a:off x="4447432" y="4783537"/>
              <a:ext cx="466727" cy="524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Password strength?</a:t>
            </a:r>
            <a:endParaRPr lang="en-AU" dirty="0"/>
          </a:p>
        </p:txBody>
      </p:sp>
      <p:pic>
        <p:nvPicPr>
          <p:cNvPr id="4098" name="Picture 2" descr="Secur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276871"/>
            <a:ext cx="6336704" cy="387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63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Passwords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Blank or default passwords have obvious issues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Using meaningful and related words such as names of friends, family pets etc. could be guessed by somebody that knows the person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Using words made up of alphabetic characters but unrelated to the person can still be vulnerable to dictionary crackers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Using words unrelated to the person and made up of a mixture of alpha and numeric characters offers much greater protection, but are still vulnerable to brute force attacks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Problems with Passwords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ea typeface="ＭＳ Ｐゴシック" pitchFamily="34" charset="-128"/>
              </a:rPr>
              <a:t>Will the user disclose the password to another person intentionally, accidently or because they were deceived?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Will the user be able to regularly enter the password correctly?</a:t>
            </a:r>
          </a:p>
          <a:p>
            <a:pPr eaLnBrk="1" hangingPunct="1"/>
            <a:r>
              <a:rPr lang="en-US" dirty="0" smtClean="0">
                <a:ea typeface="ＭＳ Ｐゴシック" pitchFamily="34" charset="-128"/>
              </a:rPr>
              <a:t>Will users be able to remember their passwords or will they have to record them somewhere or choose easily guessed passwords?</a:t>
            </a:r>
            <a:endParaRPr lang="en-AU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Storage of Passwords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Operating Systems store passwords in either an encrypted or hashed format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Use one way hash/encryption algorithms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OS never actually decrypts the password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3200" smtClean="0">
                <a:ea typeface="ＭＳ Ｐゴシック" pitchFamily="34" charset="-128"/>
              </a:rPr>
              <a:t>User types in their password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3200" smtClean="0">
                <a:ea typeface="ＭＳ Ｐゴシック" pitchFamily="34" charset="-128"/>
              </a:rPr>
              <a:t>Password is encrypted through the one way 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3200" smtClean="0">
                <a:ea typeface="ＭＳ Ｐゴシック" pitchFamily="34" charset="-128"/>
              </a:rPr>
              <a:t>OS compares hash with hash stored in DB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55"/>
          <p:cNvSpPr txBox="1">
            <a:spLocks noChangeArrowheads="1"/>
          </p:cNvSpPr>
          <p:nvPr/>
        </p:nvSpPr>
        <p:spPr bwMode="auto">
          <a:xfrm>
            <a:off x="323850" y="3429868"/>
            <a:ext cx="8280400" cy="1079252"/>
          </a:xfrm>
          <a:prstGeom prst="rect">
            <a:avLst/>
          </a:prstGeom>
          <a:solidFill>
            <a:srgbClr val="34415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chemeClr val="bg1"/>
                </a:solidFill>
                <a:latin typeface="Times New Roman" pitchFamily="18" charset="0"/>
              </a:rPr>
              <a:t>Subsequent </a:t>
            </a:r>
            <a:r>
              <a:rPr lang="en-AU" dirty="0" smtClean="0">
                <a:solidFill>
                  <a:schemeClr val="bg1"/>
                </a:solidFill>
                <a:latin typeface="Times New Roman" pitchFamily="18" charset="0"/>
              </a:rPr>
              <a:t>login attempt</a:t>
            </a:r>
            <a:endParaRPr lang="en-A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8435" name="Text Box 49"/>
          <p:cNvSpPr txBox="1">
            <a:spLocks noChangeArrowheads="1"/>
          </p:cNvSpPr>
          <p:nvPr/>
        </p:nvSpPr>
        <p:spPr bwMode="auto">
          <a:xfrm>
            <a:off x="323850" y="2132013"/>
            <a:ext cx="8280400" cy="1008955"/>
          </a:xfrm>
          <a:prstGeom prst="rect">
            <a:avLst/>
          </a:prstGeom>
          <a:solidFill>
            <a:srgbClr val="34415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chemeClr val="bg1"/>
                </a:solidFill>
                <a:latin typeface="Times New Roman" pitchFamily="18" charset="0"/>
              </a:rPr>
              <a:t>Initial </a:t>
            </a:r>
            <a:r>
              <a:rPr lang="en-AU" dirty="0" smtClean="0">
                <a:solidFill>
                  <a:schemeClr val="bg1"/>
                </a:solidFill>
                <a:latin typeface="Times New Roman" pitchFamily="18" charset="0"/>
              </a:rPr>
              <a:t>registration </a:t>
            </a:r>
            <a:r>
              <a:rPr lang="en-AU" dirty="0">
                <a:solidFill>
                  <a:schemeClr val="bg1"/>
                </a:solidFill>
                <a:latin typeface="Times New Roman" pitchFamily="18" charset="0"/>
              </a:rPr>
              <a:t>of </a:t>
            </a:r>
            <a:r>
              <a:rPr lang="en-AU" dirty="0" smtClean="0">
                <a:solidFill>
                  <a:schemeClr val="bg1"/>
                </a:solidFill>
                <a:latin typeface="Times New Roman" pitchFamily="18" charset="0"/>
              </a:rPr>
              <a:t>password</a:t>
            </a:r>
            <a:endParaRPr lang="en-A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539750" y="2492921"/>
            <a:ext cx="213360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 smtClean="0">
                <a:latin typeface="Times New Roman" pitchFamily="18" charset="0"/>
              </a:rPr>
              <a:t>pass=“</a:t>
            </a:r>
            <a:r>
              <a:rPr lang="en-AU" dirty="0" err="1" smtClean="0">
                <a:latin typeface="Times New Roman" pitchFamily="18" charset="0"/>
              </a:rPr>
              <a:t>plumless</a:t>
            </a:r>
            <a:r>
              <a:rPr lang="en-AU" dirty="0" smtClean="0">
                <a:latin typeface="Times New Roman" pitchFamily="18" charset="0"/>
              </a:rPr>
              <a:t>”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3131840" y="2492921"/>
            <a:ext cx="1430635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Times New Roman" pitchFamily="18" charset="0"/>
              </a:rPr>
              <a:t>crc32(pass)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4787900" y="2492921"/>
            <a:ext cx="3744913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sz="1500" dirty="0">
                <a:cs typeface="Arial" charset="0"/>
              </a:rPr>
              <a:t>4ddb0c25</a:t>
            </a:r>
          </a:p>
        </p:txBody>
      </p:sp>
      <p:cxnSp>
        <p:nvCxnSpPr>
          <p:cNvPr id="18439" name="AutoShape 7"/>
          <p:cNvCxnSpPr>
            <a:cxnSpLocks noChangeShapeType="1"/>
            <a:stCxn id="18436" idx="3"/>
            <a:endCxn id="18437" idx="1"/>
          </p:cNvCxnSpPr>
          <p:nvPr/>
        </p:nvCxnSpPr>
        <p:spPr bwMode="auto">
          <a:xfrm>
            <a:off x="2673350" y="2672929"/>
            <a:ext cx="458490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18440" name="AutoShape 8"/>
          <p:cNvCxnSpPr>
            <a:cxnSpLocks noChangeShapeType="1"/>
            <a:stCxn id="18437" idx="3"/>
            <a:endCxn id="18438" idx="1"/>
          </p:cNvCxnSpPr>
          <p:nvPr/>
        </p:nvCxnSpPr>
        <p:spPr bwMode="auto">
          <a:xfrm>
            <a:off x="4562475" y="2672929"/>
            <a:ext cx="225425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8442" name="Text Box 13"/>
          <p:cNvSpPr txBox="1">
            <a:spLocks noChangeArrowheads="1"/>
          </p:cNvSpPr>
          <p:nvPr/>
        </p:nvSpPr>
        <p:spPr bwMode="auto">
          <a:xfrm>
            <a:off x="3095327" y="3861048"/>
            <a:ext cx="150366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Times New Roman" pitchFamily="18" charset="0"/>
              </a:rPr>
              <a:t>crc32(pass</a:t>
            </a:r>
            <a:r>
              <a:rPr lang="en-US" dirty="0">
                <a:latin typeface="Times New Roman" pitchFamily="18" charset="0"/>
              </a:rPr>
              <a:t>)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18443" name="Text Box 14"/>
          <p:cNvSpPr txBox="1">
            <a:spLocks noChangeArrowheads="1"/>
          </p:cNvSpPr>
          <p:nvPr/>
        </p:nvSpPr>
        <p:spPr bwMode="auto">
          <a:xfrm>
            <a:off x="4787900" y="3861048"/>
            <a:ext cx="3643312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sz="1500" dirty="0">
                <a:cs typeface="Arial" charset="0"/>
              </a:rPr>
              <a:t>4ddb0c25</a:t>
            </a:r>
          </a:p>
        </p:txBody>
      </p:sp>
      <p:cxnSp>
        <p:nvCxnSpPr>
          <p:cNvPr id="18444" name="AutoShape 15"/>
          <p:cNvCxnSpPr>
            <a:cxnSpLocks noChangeShapeType="1"/>
          </p:cNvCxnSpPr>
          <p:nvPr/>
        </p:nvCxnSpPr>
        <p:spPr bwMode="auto">
          <a:xfrm>
            <a:off x="2637061" y="4041055"/>
            <a:ext cx="425450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18445" name="AutoShape 16"/>
          <p:cNvCxnSpPr>
            <a:cxnSpLocks noChangeShapeType="1"/>
            <a:stCxn id="18442" idx="3"/>
            <a:endCxn id="18443" idx="1"/>
          </p:cNvCxnSpPr>
          <p:nvPr/>
        </p:nvCxnSpPr>
        <p:spPr bwMode="auto">
          <a:xfrm>
            <a:off x="4598987" y="4041056"/>
            <a:ext cx="188913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18446" name="AutoShape 46"/>
          <p:cNvCxnSpPr>
            <a:cxnSpLocks noChangeShapeType="1"/>
            <a:stCxn id="18438" idx="2"/>
          </p:cNvCxnSpPr>
          <p:nvPr/>
        </p:nvCxnSpPr>
        <p:spPr bwMode="auto">
          <a:xfrm>
            <a:off x="6660357" y="2852936"/>
            <a:ext cx="20637" cy="1008112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8447" name="Text Box 47"/>
          <p:cNvSpPr txBox="1">
            <a:spLocks noChangeArrowheads="1"/>
          </p:cNvSpPr>
          <p:nvPr/>
        </p:nvSpPr>
        <p:spPr bwMode="auto">
          <a:xfrm>
            <a:off x="4787900" y="3068960"/>
            <a:ext cx="18716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50000"/>
              </a:spcBef>
            </a:pPr>
            <a:r>
              <a:rPr lang="en-AU" dirty="0">
                <a:latin typeface="Times New Roman" pitchFamily="18" charset="0"/>
              </a:rPr>
              <a:t>Hashes compared</a:t>
            </a:r>
          </a:p>
        </p:txBody>
      </p:sp>
      <p:sp>
        <p:nvSpPr>
          <p:cNvPr id="18448" name="Rectangle 6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latin typeface="Arial Narrow" pitchFamily="34" charset="0"/>
                <a:ea typeface="ＭＳ Ｐゴシック" pitchFamily="34" charset="-128"/>
              </a:rPr>
              <a:t>Using a hash function to store passwords</a:t>
            </a: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503461" y="3861048"/>
            <a:ext cx="213360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 smtClean="0">
                <a:latin typeface="Times New Roman" pitchFamily="18" charset="0"/>
              </a:rPr>
              <a:t>pass=“</a:t>
            </a:r>
            <a:r>
              <a:rPr lang="en-AU" dirty="0" err="1" smtClean="0">
                <a:latin typeface="Times New Roman" pitchFamily="18" charset="0"/>
              </a:rPr>
              <a:t>plumless</a:t>
            </a:r>
            <a:r>
              <a:rPr lang="en-AU" dirty="0" smtClean="0">
                <a:latin typeface="Times New Roman" pitchFamily="18" charset="0"/>
              </a:rPr>
              <a:t>”</a:t>
            </a:r>
            <a:endParaRPr lang="en-AU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collisions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1080839"/>
          </a:xfrm>
        </p:spPr>
        <p:txBody>
          <a:bodyPr/>
          <a:lstStyle/>
          <a:p>
            <a:r>
              <a:rPr lang="en-US" dirty="0" smtClean="0"/>
              <a:t>What if the hashing algorithm has been poorly chosen/implemented?</a:t>
            </a:r>
            <a:endParaRPr lang="en-AU" dirty="0"/>
          </a:p>
        </p:txBody>
      </p:sp>
      <p:sp>
        <p:nvSpPr>
          <p:cNvPr id="32" name="Text Box 55"/>
          <p:cNvSpPr txBox="1">
            <a:spLocks noChangeArrowheads="1"/>
          </p:cNvSpPr>
          <p:nvPr/>
        </p:nvSpPr>
        <p:spPr bwMode="auto">
          <a:xfrm>
            <a:off x="323850" y="4870028"/>
            <a:ext cx="8280400" cy="1079252"/>
          </a:xfrm>
          <a:prstGeom prst="rect">
            <a:avLst/>
          </a:prstGeom>
          <a:solidFill>
            <a:srgbClr val="344151"/>
          </a:solidFill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solidFill>
                  <a:schemeClr val="bg1"/>
                </a:solidFill>
                <a:latin typeface="Times New Roman" pitchFamily="18" charset="0"/>
              </a:rPr>
              <a:t>Subsequent Login Attempts</a:t>
            </a:r>
          </a:p>
        </p:txBody>
      </p:sp>
      <p:sp>
        <p:nvSpPr>
          <p:cNvPr id="33" name="Text Box 49"/>
          <p:cNvSpPr txBox="1">
            <a:spLocks noChangeArrowheads="1"/>
          </p:cNvSpPr>
          <p:nvPr/>
        </p:nvSpPr>
        <p:spPr bwMode="auto">
          <a:xfrm>
            <a:off x="323850" y="3572173"/>
            <a:ext cx="8280400" cy="1008955"/>
          </a:xfrm>
          <a:prstGeom prst="rect">
            <a:avLst/>
          </a:prstGeom>
          <a:solidFill>
            <a:srgbClr val="34415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>
                <a:solidFill>
                  <a:schemeClr val="bg1"/>
                </a:solidFill>
                <a:latin typeface="Times New Roman" pitchFamily="18" charset="0"/>
              </a:rPr>
              <a:t>Initial Registration of Password</a:t>
            </a: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539750" y="3933081"/>
            <a:ext cx="213360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 smtClean="0">
                <a:latin typeface="Times New Roman" pitchFamily="18" charset="0"/>
              </a:rPr>
              <a:t>pass=“</a:t>
            </a:r>
            <a:r>
              <a:rPr lang="en-AU" dirty="0" err="1" smtClean="0">
                <a:latin typeface="Times New Roman" pitchFamily="18" charset="0"/>
              </a:rPr>
              <a:t>plumless</a:t>
            </a:r>
            <a:r>
              <a:rPr lang="en-AU" dirty="0" smtClean="0">
                <a:latin typeface="Times New Roman" pitchFamily="18" charset="0"/>
              </a:rPr>
              <a:t>”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131840" y="3933081"/>
            <a:ext cx="1430635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Times New Roman" pitchFamily="18" charset="0"/>
              </a:rPr>
              <a:t>crc32(pass)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36" name="Text Box 6"/>
          <p:cNvSpPr txBox="1">
            <a:spLocks noChangeArrowheads="1"/>
          </p:cNvSpPr>
          <p:nvPr/>
        </p:nvSpPr>
        <p:spPr bwMode="auto">
          <a:xfrm>
            <a:off x="4787900" y="3933081"/>
            <a:ext cx="3744913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sz="1500" dirty="0">
                <a:cs typeface="Arial" charset="0"/>
              </a:rPr>
              <a:t>4ddb0c25</a:t>
            </a:r>
          </a:p>
        </p:txBody>
      </p:sp>
      <p:cxnSp>
        <p:nvCxnSpPr>
          <p:cNvPr id="37" name="AutoShape 7"/>
          <p:cNvCxnSpPr>
            <a:cxnSpLocks noChangeShapeType="1"/>
            <a:stCxn id="34" idx="3"/>
            <a:endCxn id="35" idx="1"/>
          </p:cNvCxnSpPr>
          <p:nvPr/>
        </p:nvCxnSpPr>
        <p:spPr bwMode="auto">
          <a:xfrm>
            <a:off x="2673350" y="4113089"/>
            <a:ext cx="458490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38" name="AutoShape 8"/>
          <p:cNvCxnSpPr>
            <a:cxnSpLocks noChangeShapeType="1"/>
            <a:stCxn id="35" idx="3"/>
            <a:endCxn id="36" idx="1"/>
          </p:cNvCxnSpPr>
          <p:nvPr/>
        </p:nvCxnSpPr>
        <p:spPr bwMode="auto">
          <a:xfrm>
            <a:off x="4562475" y="4113089"/>
            <a:ext cx="225425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39" name="Text Box 13"/>
          <p:cNvSpPr txBox="1">
            <a:spLocks noChangeArrowheads="1"/>
          </p:cNvSpPr>
          <p:nvPr/>
        </p:nvSpPr>
        <p:spPr bwMode="auto">
          <a:xfrm>
            <a:off x="3095327" y="5301208"/>
            <a:ext cx="150366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Times New Roman" pitchFamily="18" charset="0"/>
              </a:rPr>
              <a:t>crc32(pass</a:t>
            </a:r>
            <a:r>
              <a:rPr lang="en-US" dirty="0">
                <a:latin typeface="Times New Roman" pitchFamily="18" charset="0"/>
              </a:rPr>
              <a:t>)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40" name="Text Box 14"/>
          <p:cNvSpPr txBox="1">
            <a:spLocks noChangeArrowheads="1"/>
          </p:cNvSpPr>
          <p:nvPr/>
        </p:nvSpPr>
        <p:spPr bwMode="auto">
          <a:xfrm>
            <a:off x="4787900" y="5301208"/>
            <a:ext cx="3643312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sz="1500" dirty="0">
                <a:cs typeface="Arial" charset="0"/>
              </a:rPr>
              <a:t>4ddb0c25</a:t>
            </a:r>
          </a:p>
        </p:txBody>
      </p:sp>
      <p:cxnSp>
        <p:nvCxnSpPr>
          <p:cNvPr id="41" name="AutoShape 15"/>
          <p:cNvCxnSpPr>
            <a:cxnSpLocks noChangeShapeType="1"/>
          </p:cNvCxnSpPr>
          <p:nvPr/>
        </p:nvCxnSpPr>
        <p:spPr bwMode="auto">
          <a:xfrm>
            <a:off x="2637061" y="5481215"/>
            <a:ext cx="425450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42" name="AutoShape 16"/>
          <p:cNvCxnSpPr>
            <a:cxnSpLocks noChangeShapeType="1"/>
            <a:stCxn id="39" idx="3"/>
            <a:endCxn id="40" idx="1"/>
          </p:cNvCxnSpPr>
          <p:nvPr/>
        </p:nvCxnSpPr>
        <p:spPr bwMode="auto">
          <a:xfrm>
            <a:off x="4598987" y="5481216"/>
            <a:ext cx="188913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43" name="AutoShape 46"/>
          <p:cNvCxnSpPr>
            <a:cxnSpLocks noChangeShapeType="1"/>
            <a:stCxn id="36" idx="2"/>
          </p:cNvCxnSpPr>
          <p:nvPr/>
        </p:nvCxnSpPr>
        <p:spPr bwMode="auto">
          <a:xfrm>
            <a:off x="6660357" y="4293096"/>
            <a:ext cx="20637" cy="1008112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44" name="Text Box 47"/>
          <p:cNvSpPr txBox="1">
            <a:spLocks noChangeArrowheads="1"/>
          </p:cNvSpPr>
          <p:nvPr/>
        </p:nvSpPr>
        <p:spPr bwMode="auto">
          <a:xfrm>
            <a:off x="4787900" y="4509120"/>
            <a:ext cx="18716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50000"/>
              </a:spcBef>
            </a:pPr>
            <a:r>
              <a:rPr lang="en-AU" dirty="0">
                <a:latin typeface="Times New Roman" pitchFamily="18" charset="0"/>
              </a:rPr>
              <a:t>Hashes compared</a:t>
            </a: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503461" y="5301208"/>
            <a:ext cx="213360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 dirty="0" smtClean="0">
                <a:latin typeface="Times New Roman" pitchFamily="18" charset="0"/>
              </a:rPr>
              <a:t>pass=“</a:t>
            </a:r>
            <a:r>
              <a:rPr lang="en-AU" dirty="0" err="1" smtClean="0">
                <a:latin typeface="Times New Roman" pitchFamily="18" charset="0"/>
              </a:rPr>
              <a:t>buckeroo</a:t>
            </a:r>
            <a:r>
              <a:rPr lang="en-AU" dirty="0" smtClean="0">
                <a:latin typeface="Times New Roman" pitchFamily="18" charset="0"/>
              </a:rPr>
              <a:t>”</a:t>
            </a:r>
            <a:endParaRPr lang="en-AU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6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hashing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crc32() produces a 32-bit hash output</a:t>
            </a:r>
          </a:p>
          <a:p>
            <a:r>
              <a:rPr lang="en-US" dirty="0" smtClean="0"/>
              <a:t>A 32-bit hash has 4,294,967,296 outcomes</a:t>
            </a:r>
          </a:p>
          <a:p>
            <a:endParaRPr lang="en-US" dirty="0"/>
          </a:p>
          <a:p>
            <a:r>
              <a:rPr lang="en-US" dirty="0" smtClean="0"/>
              <a:t>md5() might be more suitable as it produces a 128-bit hash output</a:t>
            </a:r>
          </a:p>
          <a:p>
            <a:r>
              <a:rPr lang="en-US" dirty="0" smtClean="0"/>
              <a:t>A 128-bit hash has </a:t>
            </a:r>
            <a:r>
              <a:rPr lang="en-AU" sz="2400" dirty="0" smtClean="0"/>
              <a:t>340,282,366,920,938,463,463,374,607,431,768,211,456 </a:t>
            </a:r>
            <a:r>
              <a:rPr lang="en-AU" dirty="0" smtClean="0"/>
              <a:t>outcomes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733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Cracking Passwords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Passwords could be guessed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An attacker may sit at the computer trying every possible password combination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Many operating systems, networks and applications use account lockouts if an incorrect password is presented several times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Attacker could lift passwords from a computer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Could take them away to their own computer and use a password cracking program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An off-line attack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Off-line Password Cracking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dirty="0" smtClean="0">
                <a:ea typeface="ＭＳ Ｐゴシック" pitchFamily="34" charset="-128"/>
              </a:rPr>
              <a:t>Password attacks often occur off-line using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>
                <a:ea typeface="ＭＳ Ｐゴシック" pitchFamily="34" charset="-128"/>
              </a:rPr>
              <a:t>Dictionary attacks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>
                <a:ea typeface="ＭＳ Ｐゴシック" pitchFamily="34" charset="-128"/>
              </a:rPr>
              <a:t>Brute force attacks</a:t>
            </a:r>
          </a:p>
          <a:p>
            <a:pPr eaLnBrk="1" hangingPunct="1">
              <a:lnSpc>
                <a:spcPct val="80000"/>
              </a:lnSpc>
            </a:pPr>
            <a:r>
              <a:rPr lang="en-AU" dirty="0" smtClean="0">
                <a:ea typeface="ＭＳ Ｐゴシック" pitchFamily="34" charset="-128"/>
              </a:rPr>
              <a:t>Hybrid attacks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>
                <a:ea typeface="ＭＳ Ｐゴシック" pitchFamily="34" charset="-128"/>
              </a:rPr>
              <a:t>These can be very computationally intensive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>
                <a:ea typeface="ＭＳ Ｐゴシック" pitchFamily="34" charset="-128"/>
              </a:rPr>
              <a:t>An i7 processor can crack most passwords quite quickly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>
                <a:ea typeface="ＭＳ Ｐゴシック" pitchFamily="34" charset="-128"/>
              </a:rPr>
              <a:t>What about a cluster of computers?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2400" dirty="0" smtClean="0">
                <a:ea typeface="ＭＳ Ｐゴシック" pitchFamily="34" charset="-128"/>
              </a:rPr>
              <a:t>What about a GPU? Or a cluster of GPUs?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9"/>
          <p:cNvGraphicFramePr>
            <a:graphicFrameLocks noGrp="1" noChangeAspect="1"/>
          </p:cNvGraphicFramePr>
          <p:nvPr>
            <p:ph idx="4294967295"/>
          </p:nvPr>
        </p:nvGraphicFramePr>
        <p:xfrm>
          <a:off x="2627313" y="1846263"/>
          <a:ext cx="4079875" cy="4895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Visio" r:id="rId4" imgW="2741123" imgH="3995613" progId="Visio.Drawing.6">
                  <p:embed/>
                </p:oleObj>
              </mc:Choice>
              <mc:Fallback>
                <p:oleObj name="Visio" r:id="rId4" imgW="2741123" imgH="3995613" progId="Visio.Drawing.6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1846263"/>
                        <a:ext cx="4079875" cy="4895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Dictionary Attack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Some Terms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ea typeface="ＭＳ Ｐゴシック" pitchFamily="34" charset="-128"/>
              </a:rPr>
              <a:t>Identification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Establishing who or what an entity person claims to be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Who is this entity?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Authentication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Establishing that the entity really is what it claims to be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Is this entity really what they claim to be?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Authorisation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Establishing what the entity is allowed to do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What resources can they access/interact with?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37"/>
          <p:cNvGraphicFramePr>
            <a:graphicFrameLocks noGrp="1" noChangeAspect="1"/>
          </p:cNvGraphicFramePr>
          <p:nvPr>
            <p:ph idx="4294967295"/>
          </p:nvPr>
        </p:nvGraphicFramePr>
        <p:xfrm>
          <a:off x="2409825" y="1944688"/>
          <a:ext cx="3817938" cy="4868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Visio" r:id="rId4" imgW="2741123" imgH="4175790" progId="Visio.Drawing.6">
                  <p:embed/>
                </p:oleObj>
              </mc:Choice>
              <mc:Fallback>
                <p:oleObj name="Visio" r:id="rId4" imgW="2741123" imgH="4175790" progId="Visio.Drawing.6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1944688"/>
                        <a:ext cx="3817938" cy="4868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Brute Force Attack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Hybrid Attacks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This type of attack will take a dictionary word and then add characters at the start and the end of the word in a brute force manner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This is designed to crack passwords that are based on a dictionary word with extra characters added such as ‘Hello123’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Success Factors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For these offline attacks to work, the attacker needs;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The passwords in their hashed form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Knowledge of the hashing process/algorithm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The ability to test for a match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Significant amounts of time/computing power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Rainbow Tables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642350" cy="4392612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Large tables of pre-computed password hashes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You search the table for the captured hash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Generally quicker than brute force and dictionary attacks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They require significant storage space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Consider every single possible word and random characters and numbers being tabulated along with their hash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Hash Suite</a:t>
            </a:r>
          </a:p>
        </p:txBody>
      </p:sp>
      <p:pic>
        <p:nvPicPr>
          <p:cNvPr id="24579" name="Picture 2" descr="http://hashsuite.openwall.net/hash_suite_win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1808163"/>
            <a:ext cx="8677275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Hash Suite</a:t>
            </a:r>
          </a:p>
        </p:txBody>
      </p:sp>
      <p:pic>
        <p:nvPicPr>
          <p:cNvPr id="256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900" y="1773238"/>
            <a:ext cx="8748713" cy="183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3284538"/>
            <a:ext cx="6553200" cy="1944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2988" y="5013325"/>
            <a:ext cx="681990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</a:t>
            </a:r>
            <a:r>
              <a:rPr lang="en-US" dirty="0" err="1" smtClean="0"/>
              <a:t>ashcat</a:t>
            </a:r>
            <a:r>
              <a:rPr lang="en-US" dirty="0" smtClean="0"/>
              <a:t> password recovery tool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648791"/>
          </a:xfrm>
        </p:spPr>
        <p:txBody>
          <a:bodyPr/>
          <a:lstStyle/>
          <a:p>
            <a:r>
              <a:rPr lang="en-US" dirty="0" err="1" smtClean="0"/>
              <a:t>Hashcat</a:t>
            </a:r>
            <a:r>
              <a:rPr lang="en-US" dirty="0" smtClean="0"/>
              <a:t> CPU/GPU password recovery tool</a:t>
            </a:r>
          </a:p>
          <a:p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3414766" y="6608385"/>
            <a:ext cx="5693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hashcat</a:t>
            </a:r>
            <a:r>
              <a:rPr lang="en-US" sz="1200" dirty="0" smtClean="0"/>
              <a:t> speed results obtained </a:t>
            </a:r>
            <a:r>
              <a:rPr lang="en-US" sz="1200" dirty="0"/>
              <a:t>from http://blog.codinghorror.com/speed-hashing/</a:t>
            </a:r>
            <a:endParaRPr lang="en-AU" sz="1200" dirty="0"/>
          </a:p>
        </p:txBody>
      </p:sp>
      <p:sp>
        <p:nvSpPr>
          <p:cNvPr id="13" name="Content Placeholder 4"/>
          <p:cNvSpPr txBox="1">
            <a:spLocks/>
          </p:cNvSpPr>
          <p:nvPr/>
        </p:nvSpPr>
        <p:spPr bwMode="auto">
          <a:xfrm>
            <a:off x="243953" y="4437112"/>
            <a:ext cx="864235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600" kern="0" dirty="0" smtClean="0"/>
              <a:t>1 Radeon 7970 = ~12 days to test all 12 character md5 uppercase, lowercase and number based hashes</a:t>
            </a:r>
          </a:p>
          <a:p>
            <a:r>
              <a:rPr lang="en-US" sz="2600" kern="0" dirty="0" smtClean="0"/>
              <a:t>4 GPUs? Distributed cluster of GPUs?</a:t>
            </a:r>
            <a:endParaRPr lang="en-AU" sz="2600" kern="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55598"/>
              </p:ext>
            </p:extLst>
          </p:nvPr>
        </p:nvGraphicFramePr>
        <p:xfrm>
          <a:off x="676696" y="2636912"/>
          <a:ext cx="7776864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88432"/>
                <a:gridCol w="388843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Computational Power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MD5</a:t>
                      </a:r>
                      <a:r>
                        <a:rPr lang="en-US" b="1" baseline="0" dirty="0" smtClean="0"/>
                        <a:t> hashes tests per second</a:t>
                      </a:r>
                      <a:endParaRPr lang="en-AU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6-core AMD CPU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52.9 M c/s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Radeon 7970 GPU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8213.6 M c/s</a:t>
                      </a:r>
                      <a:endParaRPr lang="en-A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2x Radeon 7970 GPU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~ 16000 M c/s</a:t>
                      </a:r>
                      <a:endParaRPr lang="en-A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382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latin typeface="Arial Narrow" pitchFamily="34" charset="0"/>
                <a:ea typeface="ＭＳ Ｐゴシック" pitchFamily="34" charset="-128"/>
              </a:rPr>
              <a:t>Good passwords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ea typeface="ＭＳ Ｐゴシック" pitchFamily="34" charset="-128"/>
              </a:rPr>
              <a:t>Good passwords should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Not relate to the person in any way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Be a mixture of alpha and numeric characters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Be reasonably long &gt; 12 characters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Changed regularly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If passwords are too difficult to remember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People will write them down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It is much easier for an attacker to read a password stuck to a monitor with a post-it note than to go to the effort to capture and crack them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passwords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However, good passwords are only as effective as the system they are used on</a:t>
            </a:r>
          </a:p>
          <a:p>
            <a:r>
              <a:rPr lang="en-US" dirty="0" smtClean="0"/>
              <a:t>md5 has been academically broken</a:t>
            </a:r>
          </a:p>
          <a:p>
            <a:r>
              <a:rPr lang="en-US" dirty="0" smtClean="0"/>
              <a:t>Is sha1 the answer?</a:t>
            </a:r>
          </a:p>
          <a:p>
            <a:r>
              <a:rPr lang="en-US" dirty="0" smtClean="0"/>
              <a:t>How long before the current computational resources double or triple?</a:t>
            </a:r>
          </a:p>
          <a:p>
            <a:r>
              <a:rPr lang="en-US" dirty="0" smtClean="0"/>
              <a:t>How common will it be for people to use 20 character passwords?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549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salt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2520999"/>
          </a:xfrm>
        </p:spPr>
        <p:txBody>
          <a:bodyPr/>
          <a:lstStyle/>
          <a:p>
            <a:r>
              <a:rPr lang="en-US" dirty="0" smtClean="0"/>
              <a:t>Random data used as additional input to a one-way function</a:t>
            </a:r>
          </a:p>
          <a:p>
            <a:r>
              <a:rPr lang="en-US" dirty="0" smtClean="0"/>
              <a:t>End-users will naturally use short passwords</a:t>
            </a:r>
          </a:p>
          <a:p>
            <a:r>
              <a:rPr lang="en-US" dirty="0" smtClean="0"/>
              <a:t>Adding additional random characters will theoretically require additional computational power</a:t>
            </a: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5229200"/>
            <a:ext cx="2298601" cy="150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6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An Example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Consider the following situation when you log into the network in the labs:</a:t>
            </a:r>
          </a:p>
          <a:p>
            <a:pPr lvl="1" eaLnBrk="1" hangingPunct="1"/>
            <a:r>
              <a:rPr lang="en-AU" sz="2400" i="1" smtClean="0">
                <a:ea typeface="ＭＳ Ｐゴシック" pitchFamily="34" charset="-128"/>
              </a:rPr>
              <a:t>You type in a user name</a:t>
            </a:r>
          </a:p>
          <a:p>
            <a:pPr lvl="2" eaLnBrk="1" hangingPunct="1"/>
            <a:r>
              <a:rPr lang="en-AU" smtClean="0">
                <a:ea typeface="ＭＳ Ｐゴシック" pitchFamily="34" charset="-128"/>
              </a:rPr>
              <a:t>You are claiming that you are a particular person</a:t>
            </a:r>
          </a:p>
          <a:p>
            <a:pPr lvl="2" eaLnBrk="1" hangingPunct="1"/>
            <a:r>
              <a:rPr lang="en-AU" smtClean="0">
                <a:ea typeface="ＭＳ Ｐゴシック" pitchFamily="34" charset="-128"/>
              </a:rPr>
              <a:t>Identification</a:t>
            </a:r>
          </a:p>
          <a:p>
            <a:pPr lvl="1" eaLnBrk="1" hangingPunct="1"/>
            <a:r>
              <a:rPr lang="en-AU" sz="2400" i="1" smtClean="0">
                <a:ea typeface="ＭＳ Ｐゴシック" pitchFamily="34" charset="-128"/>
              </a:rPr>
              <a:t>You type in a password</a:t>
            </a:r>
          </a:p>
          <a:p>
            <a:pPr lvl="2" eaLnBrk="1" hangingPunct="1"/>
            <a:r>
              <a:rPr lang="en-AU" smtClean="0">
                <a:ea typeface="ＭＳ Ｐゴシック" pitchFamily="34" charset="-128"/>
              </a:rPr>
              <a:t>You are supporting or proving your claim</a:t>
            </a:r>
          </a:p>
          <a:p>
            <a:pPr lvl="2" eaLnBrk="1" hangingPunct="1"/>
            <a:r>
              <a:rPr lang="en-AU" smtClean="0">
                <a:ea typeface="ＭＳ Ｐゴシック" pitchFamily="34" charset="-128"/>
              </a:rPr>
              <a:t>Authentication</a:t>
            </a:r>
          </a:p>
          <a:p>
            <a:pPr lvl="1" eaLnBrk="1" hangingPunct="1"/>
            <a:r>
              <a:rPr lang="en-AU" sz="2400" i="1" smtClean="0">
                <a:ea typeface="ＭＳ Ｐゴシック" pitchFamily="34" charset="-128"/>
              </a:rPr>
              <a:t>The OS and the network decide which resources you can and cannot access</a:t>
            </a:r>
          </a:p>
          <a:p>
            <a:pPr lvl="2" eaLnBrk="1" hangingPunct="1"/>
            <a:r>
              <a:rPr lang="en-AU" smtClean="0">
                <a:ea typeface="ＭＳ Ｐゴシック" pitchFamily="34" charset="-128"/>
              </a:rPr>
              <a:t>Authorisation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Password salt </a:t>
            </a:r>
            <a:r>
              <a:rPr lang="en-US" dirty="0" err="1" smtClean="0"/>
              <a:t>cont</a:t>
            </a:r>
            <a:r>
              <a:rPr lang="en-US" dirty="0" smtClean="0"/>
              <a:t>…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2376983"/>
          </a:xfrm>
        </p:spPr>
        <p:txBody>
          <a:bodyPr/>
          <a:lstStyle/>
          <a:p>
            <a:r>
              <a:rPr lang="en-US" sz="2800" dirty="0" smtClean="0"/>
              <a:t>Concatenate a salt with a password</a:t>
            </a:r>
          </a:p>
          <a:p>
            <a:r>
              <a:rPr lang="en-US" sz="2800" dirty="0" smtClean="0"/>
              <a:t>If the attacker knows the salt they still need to calculate a longer list of hash values requiring additional time/resources before the correct value is found</a:t>
            </a:r>
            <a:endParaRPr lang="en-AU" sz="2800" dirty="0"/>
          </a:p>
        </p:txBody>
      </p:sp>
      <p:sp>
        <p:nvSpPr>
          <p:cNvPr id="4" name="Text Box 49"/>
          <p:cNvSpPr txBox="1">
            <a:spLocks noChangeArrowheads="1"/>
          </p:cNvSpPr>
          <p:nvPr/>
        </p:nvSpPr>
        <p:spPr bwMode="auto">
          <a:xfrm>
            <a:off x="107504" y="4797152"/>
            <a:ext cx="8856984" cy="1800200"/>
          </a:xfrm>
          <a:prstGeom prst="rect">
            <a:avLst/>
          </a:prstGeom>
          <a:solidFill>
            <a:srgbClr val="34415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AU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95536" y="4941218"/>
            <a:ext cx="1699394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dirty="0" smtClean="0">
                <a:latin typeface="Times New Roman" pitchFamily="18" charset="0"/>
              </a:rPr>
              <a:t>pass=“test”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796136" y="5301233"/>
            <a:ext cx="1656184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US" dirty="0" smtClean="0">
                <a:latin typeface="Times New Roman" pitchFamily="18" charset="0"/>
              </a:rPr>
              <a:t>md5sum(pass)</a:t>
            </a:r>
            <a:endParaRPr lang="en-AU" dirty="0">
              <a:latin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644008" y="6165329"/>
            <a:ext cx="3960440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sz="1400" dirty="0">
                <a:cs typeface="Arial" charset="0"/>
              </a:rPr>
              <a:t>310b4ceaeeb7c926c096ed8f91448c86</a:t>
            </a:r>
          </a:p>
        </p:txBody>
      </p:sp>
      <p:cxnSp>
        <p:nvCxnSpPr>
          <p:cNvPr id="8" name="AutoShape 7"/>
          <p:cNvCxnSpPr>
            <a:cxnSpLocks noChangeShapeType="1"/>
            <a:stCxn id="5" idx="3"/>
            <a:endCxn id="22" idx="1"/>
          </p:cNvCxnSpPr>
          <p:nvPr/>
        </p:nvCxnSpPr>
        <p:spPr bwMode="auto">
          <a:xfrm>
            <a:off x="2094930" y="5121226"/>
            <a:ext cx="820886" cy="360015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9" name="AutoShape 8"/>
          <p:cNvCxnSpPr>
            <a:cxnSpLocks noChangeShapeType="1"/>
            <a:stCxn id="6" idx="2"/>
            <a:endCxn id="7" idx="0"/>
          </p:cNvCxnSpPr>
          <p:nvPr/>
        </p:nvCxnSpPr>
        <p:spPr bwMode="auto">
          <a:xfrm>
            <a:off x="6624228" y="5661248"/>
            <a:ext cx="0" cy="504081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95536" y="5877297"/>
            <a:ext cx="1699394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en-AU" dirty="0" smtClean="0">
                <a:latin typeface="Times New Roman" pitchFamily="18" charset="0"/>
              </a:rPr>
              <a:t>salt=“1v$abx&amp;”</a:t>
            </a:r>
            <a:endParaRPr lang="en-AU" dirty="0">
              <a:latin typeface="Times New Roman" pitchFamily="18" charset="0"/>
            </a:endParaRPr>
          </a:p>
        </p:txBody>
      </p:sp>
      <p:cxnSp>
        <p:nvCxnSpPr>
          <p:cNvPr id="16" name="AutoShape 7"/>
          <p:cNvCxnSpPr>
            <a:cxnSpLocks noChangeShapeType="1"/>
            <a:stCxn id="15" idx="3"/>
            <a:endCxn id="22" idx="1"/>
          </p:cNvCxnSpPr>
          <p:nvPr/>
        </p:nvCxnSpPr>
        <p:spPr bwMode="auto">
          <a:xfrm flipV="1">
            <a:off x="2094930" y="5481241"/>
            <a:ext cx="820886" cy="576064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2915816" y="5301233"/>
            <a:ext cx="2232248" cy="360015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dirty="0" smtClean="0">
                <a:latin typeface="Times New Roman" pitchFamily="18" charset="0"/>
              </a:rPr>
              <a:t>pass=“</a:t>
            </a:r>
            <a:r>
              <a:rPr lang="en-AU" dirty="0" smtClean="0">
                <a:latin typeface="Times New Roman" pitchFamily="18" charset="0"/>
              </a:rPr>
              <a:t>1v$abx&amp;test”</a:t>
            </a:r>
            <a:endParaRPr lang="en-AU" dirty="0">
              <a:latin typeface="Times New Roman" pitchFamily="18" charset="0"/>
            </a:endParaRPr>
          </a:p>
        </p:txBody>
      </p:sp>
      <p:cxnSp>
        <p:nvCxnSpPr>
          <p:cNvPr id="25" name="AutoShape 8"/>
          <p:cNvCxnSpPr>
            <a:cxnSpLocks noChangeShapeType="1"/>
            <a:stCxn id="22" idx="3"/>
            <a:endCxn id="6" idx="1"/>
          </p:cNvCxnSpPr>
          <p:nvPr/>
        </p:nvCxnSpPr>
        <p:spPr bwMode="auto">
          <a:xfrm>
            <a:off x="5148064" y="5481241"/>
            <a:ext cx="648072" cy="0"/>
          </a:xfrm>
          <a:prstGeom prst="straightConnector1">
            <a:avLst/>
          </a:prstGeom>
          <a:noFill/>
          <a:ln w="50800">
            <a:solidFill>
              <a:schemeClr val="bg1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569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Think outside the box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Donald was reading a newspaper story about password security. Donald decided to implement strict rules regarding the passwords used by employees in his company. 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Donald decided that:</a:t>
            </a:r>
          </a:p>
          <a:p>
            <a:pPr lvl="1" algn="just"/>
            <a:r>
              <a:rPr lang="en-US" sz="2000" dirty="0" smtClean="0">
                <a:solidFill>
                  <a:srgbClr val="FF0000"/>
                </a:solidFill>
              </a:rPr>
              <a:t>Staff passwords would need to be at least 16 characters long.</a:t>
            </a:r>
          </a:p>
          <a:p>
            <a:pPr lvl="1" algn="just"/>
            <a:r>
              <a:rPr lang="en-US" sz="2000" dirty="0" smtClean="0">
                <a:solidFill>
                  <a:srgbClr val="FF0000"/>
                </a:solidFill>
              </a:rPr>
              <a:t>Staff would need to change their passwords every week.</a:t>
            </a:r>
          </a:p>
          <a:p>
            <a:pPr lvl="1" algn="just"/>
            <a:r>
              <a:rPr lang="en-US" sz="2000" dirty="0" smtClean="0">
                <a:solidFill>
                  <a:srgbClr val="FF0000"/>
                </a:solidFill>
              </a:rPr>
              <a:t>Every password would need to contain letters, digits and symbols.</a:t>
            </a:r>
          </a:p>
          <a:p>
            <a:pPr lvl="1" algn="just"/>
            <a:r>
              <a:rPr lang="en-US" sz="2000" dirty="0" smtClean="0">
                <a:solidFill>
                  <a:srgbClr val="FF0000"/>
                </a:solidFill>
              </a:rPr>
              <a:t>The same password cannot be used more than once.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List 5 issues you foresee with Donald’s proposal?</a:t>
            </a:r>
          </a:p>
          <a:p>
            <a:pPr algn="just"/>
            <a:r>
              <a:rPr lang="en-US" sz="2400" dirty="0" smtClean="0">
                <a:solidFill>
                  <a:srgbClr val="FF0000"/>
                </a:solidFill>
              </a:rPr>
              <a:t>How could you improve upon his proposal?</a:t>
            </a:r>
            <a:endParaRPr lang="en-AU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1105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Something That You Have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Smart card</a:t>
            </a:r>
          </a:p>
          <a:p>
            <a:r>
              <a:rPr lang="en-US" dirty="0" smtClean="0">
                <a:ea typeface="ＭＳ Ｐゴシック" pitchFamily="34" charset="-128"/>
              </a:rPr>
              <a:t>Token</a:t>
            </a:r>
          </a:p>
          <a:p>
            <a:r>
              <a:rPr lang="en-US" dirty="0" smtClean="0">
                <a:ea typeface="ＭＳ Ｐゴシック" pitchFamily="34" charset="-128"/>
              </a:rPr>
              <a:t>Private key</a:t>
            </a:r>
          </a:p>
          <a:p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Private Key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Private key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Included as something you have because not too many people commit their private keys to memory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Often accessed via a passphrase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Barcodes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Developed in the 20th century to improve efficiency in grocery checkout.</a:t>
            </a:r>
          </a:p>
          <a:p>
            <a:r>
              <a:rPr lang="en-US" smtClean="0">
                <a:ea typeface="ＭＳ Ｐゴシック" pitchFamily="34" charset="-128"/>
              </a:rPr>
              <a:t>First-generation barcodes represent data as a series of variable-width, vertical lines of ink</a:t>
            </a:r>
          </a:p>
          <a:p>
            <a:r>
              <a:rPr lang="en-US" smtClean="0">
                <a:ea typeface="ＭＳ Ｐゴシック" pitchFamily="34" charset="-128"/>
              </a:rPr>
              <a:t>Recent barcodes are rendered as two-dimensional patterns using dots, squares, or other symbols that can be read by specialized optical scanners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29700" name="Picture 3" descr="barcode2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9925" y="5229225"/>
            <a:ext cx="2074863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Barcodes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The airline industry has been using two-dimensional barcodes into boarding passes</a:t>
            </a:r>
          </a:p>
          <a:p>
            <a:r>
              <a:rPr lang="en-US" smtClean="0">
                <a:ea typeface="ＭＳ Ｐゴシック" pitchFamily="34" charset="-128"/>
              </a:rPr>
              <a:t>The barcode is encoded with an a unique identifier allowing staff to look up the passenger’s record with that airline. </a:t>
            </a:r>
          </a:p>
          <a:p>
            <a:r>
              <a:rPr lang="en-US" smtClean="0">
                <a:ea typeface="ＭＳ Ｐゴシック" pitchFamily="34" charset="-128"/>
              </a:rPr>
              <a:t>Barcodes provide convenience but are easy to duplicate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t="18210"/>
          <a:stretch>
            <a:fillRect/>
          </a:stretch>
        </p:blipFill>
        <p:spPr bwMode="auto">
          <a:xfrm>
            <a:off x="3708400" y="5229225"/>
            <a:ext cx="4038600" cy="1368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Magnetic Smartcards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Plastic card with a magnetic stripe divided into 3 tracks (each 2.79mm wide)</a:t>
            </a:r>
          </a:p>
          <a:p>
            <a:r>
              <a:rPr lang="en-US" smtClean="0">
                <a:ea typeface="ＭＳ Ｐゴシック" pitchFamily="34" charset="-128"/>
              </a:rPr>
              <a:t>1</a:t>
            </a:r>
            <a:r>
              <a:rPr lang="en-US" baseline="30000" smtClean="0">
                <a:ea typeface="ＭＳ Ｐゴシック" pitchFamily="34" charset="-128"/>
              </a:rPr>
              <a:t>st</a:t>
            </a:r>
            <a:r>
              <a:rPr lang="en-US" smtClean="0">
                <a:ea typeface="ＭＳ Ｐゴシック" pitchFamily="34" charset="-128"/>
              </a:rPr>
              <a:t> track contains cardholder’s name, account number, and data format information</a:t>
            </a:r>
          </a:p>
          <a:p>
            <a:r>
              <a:rPr lang="en-US" smtClean="0">
                <a:ea typeface="ＭＳ Ｐゴシック" pitchFamily="34" charset="-128"/>
              </a:rPr>
              <a:t>2</a:t>
            </a:r>
            <a:r>
              <a:rPr lang="en-US" baseline="30000" smtClean="0">
                <a:ea typeface="ＭＳ Ｐゴシック" pitchFamily="34" charset="-128"/>
              </a:rPr>
              <a:t>nd</a:t>
            </a:r>
            <a:r>
              <a:rPr lang="en-US" smtClean="0">
                <a:ea typeface="ＭＳ Ｐゴシック" pitchFamily="34" charset="-128"/>
              </a:rPr>
              <a:t> track may contain account number, expiry date, issuing bank info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/>
          <a:srcRect l="31506" t="13950" r="15068" b="31256"/>
          <a:stretch>
            <a:fillRect/>
          </a:stretch>
        </p:blipFill>
        <p:spPr bwMode="auto">
          <a:xfrm>
            <a:off x="5940425" y="4797425"/>
            <a:ext cx="2971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Magnetic Smartcard Security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Magnetic stripe medium is that it is easy to read and reproduce</a:t>
            </a:r>
          </a:p>
          <a:p>
            <a:r>
              <a:rPr lang="en-US" smtClean="0">
                <a:ea typeface="ＭＳ Ｐゴシック" pitchFamily="34" charset="-128"/>
              </a:rPr>
              <a:t>Magnetic stripe readers can be purchased at relatively low cost approximately $50-$100</a:t>
            </a:r>
          </a:p>
          <a:p>
            <a:r>
              <a:rPr lang="en-US" smtClean="0">
                <a:ea typeface="ＭＳ Ｐゴシック" pitchFamily="34" charset="-128"/>
              </a:rPr>
              <a:t>When coupled with a magnetic stripe writer, which is only a little more expensive, an attacker can easily clone existing cards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Circuit Based Smartcards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429625" cy="3298825"/>
          </a:xfrm>
        </p:spPr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A plastic card with an integrated circuit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May include a microprocessor allowing the data on the card to be read and written to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Much more secure than magnetic smart cards but vulnerabilities do already exist</a:t>
            </a:r>
          </a:p>
        </p:txBody>
      </p:sp>
      <p:pic>
        <p:nvPicPr>
          <p:cNvPr id="3379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1863" y="4797425"/>
            <a:ext cx="2971800" cy="189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Structure of Circuit Smartcards</a:t>
            </a:r>
            <a:endParaRPr lang="en-US" smtClean="0">
              <a:latin typeface="Arial Narrow" pitchFamily="34" charset="0"/>
              <a:ea typeface="ＭＳ Ｐゴシック" pitchFamily="34" charset="-128"/>
            </a:endParaRPr>
          </a:p>
        </p:txBody>
      </p:sp>
      <p:pic>
        <p:nvPicPr>
          <p:cNvPr id="34819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022475" y="2049463"/>
            <a:ext cx="5170488" cy="3322637"/>
          </a:xfrm>
          <a:noFill/>
        </p:spPr>
      </p:pic>
      <p:sp>
        <p:nvSpPr>
          <p:cNvPr id="34820" name="Rectangle 6"/>
          <p:cNvSpPr>
            <a:spLocks noChangeArrowheads="1"/>
          </p:cNvSpPr>
          <p:nvPr/>
        </p:nvSpPr>
        <p:spPr bwMode="auto">
          <a:xfrm>
            <a:off x="2339975" y="5373688"/>
            <a:ext cx="464185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spcBef>
                <a:spcPts val="500"/>
              </a:spcBef>
              <a:spcAft>
                <a:spcPts val="500"/>
              </a:spcAft>
            </a:pPr>
            <a:r>
              <a:rPr lang="en-AU" sz="1600">
                <a:latin typeface="Times New Roman" pitchFamily="18" charset="0"/>
              </a:rPr>
              <a:t>Source: Philips DX smart card reference manual, 1995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Other Examples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Sometimes a technology can be used for either identification and/or authentication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Fingerprints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Police could use fingerprint technology at a crime scene to try to identify people that might have been present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Fingerprints can also to prove the claim that a person might make about their identity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An ID badge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This might both identify and authenticate a person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smtClean="0">
                <a:latin typeface="Arial Narrow" pitchFamily="34" charset="0"/>
                <a:ea typeface="ＭＳ Ｐゴシック" pitchFamily="34" charset="-128"/>
              </a:rPr>
              <a:t>Tokens</a:t>
            </a:r>
            <a:endParaRPr lang="en-US" sz="4000" smtClean="0">
              <a:latin typeface="Arial Narrow" pitchFamily="34" charset="0"/>
              <a:ea typeface="ＭＳ Ｐゴシック" pitchFamily="34" charset="-128"/>
            </a:endParaRPr>
          </a:p>
        </p:txBody>
      </p:sp>
      <p:sp>
        <p:nvSpPr>
          <p:cNvPr id="3686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916113"/>
            <a:ext cx="9144000" cy="46815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Time stamp tokens generate a random number changing every 30 – 60 seconds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USB tokens communicate with a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AU" dirty="0" smtClean="0">
                <a:ea typeface="ＭＳ Ｐゴシック" pitchFamily="34" charset="-128"/>
              </a:rPr>
              <a:t>	server when software is </a:t>
            </a:r>
            <a:r>
              <a:rPr lang="en-AU" dirty="0" smtClean="0">
                <a:ea typeface="ＭＳ Ｐゴシック" pitchFamily="34" charset="-128"/>
              </a:rPr>
              <a:t>used</a:t>
            </a:r>
            <a:endParaRPr lang="en-AU" dirty="0" smtClean="0">
              <a:ea typeface="ＭＳ Ｐゴシック" pitchFamily="34" charset="-128"/>
            </a:endParaRPr>
          </a:p>
        </p:txBody>
      </p:sp>
      <p:pic>
        <p:nvPicPr>
          <p:cNvPr id="36868" name="Picture 7" descr="http://safeexim.safescrypt.com/images/USB_Toke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56363" y="5062538"/>
            <a:ext cx="2579687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9" descr="http://www.westpac.com.au/images-westpac-main-site/other/ap_COLtoke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0513" y="2781300"/>
            <a:ext cx="2503487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RFID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Radio frequency Identification Tags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Small devices that can be used for identification and authentication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Most operate </a:t>
            </a:r>
            <a:r>
              <a:rPr lang="en-AU" dirty="0" smtClean="0">
                <a:ea typeface="ＭＳ Ｐゴシック" pitchFamily="34" charset="-128"/>
              </a:rPr>
              <a:t>within </a:t>
            </a:r>
            <a:r>
              <a:rPr lang="en-AU" dirty="0" smtClean="0">
                <a:ea typeface="ＭＳ Ｐゴシック" pitchFamily="34" charset="-128"/>
              </a:rPr>
              <a:t>fairly short </a:t>
            </a:r>
            <a:r>
              <a:rPr lang="en-AU" dirty="0" smtClean="0">
                <a:ea typeface="ＭＳ Ｐゴシック" pitchFamily="34" charset="-128"/>
              </a:rPr>
              <a:t>ranges</a:t>
            </a:r>
          </a:p>
          <a:p>
            <a:pPr eaLnBrk="1" hangingPunct="1">
              <a:lnSpc>
                <a:spcPct val="90000"/>
              </a:lnSpc>
            </a:pPr>
            <a:r>
              <a:rPr lang="en-AU" dirty="0">
                <a:ea typeface="ＭＳ Ｐゴシック" pitchFamily="34" charset="-128"/>
              </a:rPr>
              <a:t>Many apartment buildings utilise RFID based token to grant occupants access to the building</a:t>
            </a:r>
            <a:endParaRPr lang="en-US" dirty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Embedded </a:t>
            </a:r>
            <a:r>
              <a:rPr lang="en-AU" dirty="0" smtClean="0">
                <a:ea typeface="ＭＳ Ｐゴシック" pitchFamily="34" charset="-128"/>
              </a:rPr>
              <a:t>in passports, </a:t>
            </a:r>
            <a:r>
              <a:rPr lang="en-AU" dirty="0" smtClean="0">
                <a:ea typeface="ＭＳ Ｐゴシック" pitchFamily="34" charset="-128"/>
              </a:rPr>
              <a:t>products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AU" dirty="0">
                <a:ea typeface="ＭＳ Ｐゴシック" pitchFamily="34" charset="-128"/>
              </a:rPr>
              <a:t>	</a:t>
            </a:r>
            <a:r>
              <a:rPr lang="en-AU" dirty="0" smtClean="0">
                <a:ea typeface="ＭＳ Ｐゴシック" pitchFamily="34" charset="-128"/>
              </a:rPr>
              <a:t>people</a:t>
            </a:r>
            <a:r>
              <a:rPr lang="en-AU" dirty="0" smtClean="0">
                <a:ea typeface="ＭＳ Ｐゴシック" pitchFamily="34" charset="-128"/>
              </a:rPr>
              <a:t>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4869160"/>
            <a:ext cx="19050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Wearable authentication devices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916113"/>
            <a:ext cx="8642350" cy="2520999"/>
          </a:xfrm>
        </p:spPr>
        <p:txBody>
          <a:bodyPr/>
          <a:lstStyle/>
          <a:p>
            <a:r>
              <a:rPr lang="en-US" dirty="0" err="1"/>
              <a:t>Nymi</a:t>
            </a:r>
            <a:r>
              <a:rPr lang="en-US" dirty="0"/>
              <a:t> works by using your unique electrocardiogram (ECG) signals to act as a biometric authentication layer for other devices, applications and services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5229200"/>
            <a:ext cx="36195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11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Something That You Are</a:t>
            </a:r>
          </a:p>
        </p:txBody>
      </p:sp>
      <p:pic>
        <p:nvPicPr>
          <p:cNvPr id="38915" name="Picture 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3059832" y="2060848"/>
            <a:ext cx="3181350" cy="45259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Biometrics</a:t>
            </a: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179388" y="1773238"/>
            <a:ext cx="8640762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3200"/>
              <a:t>Biometrics are physiological or behavioural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3200"/>
              <a:t>Physiological measures inherent physical characteristics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3200"/>
              <a:t>Behavioural systems measure the way in which people act or perform tasks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endParaRPr lang="en-AU" sz="2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Physiological vs. </a:t>
            </a:r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Behavioural</a:t>
            </a:r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 Biometrics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mtClean="0">
                <a:ea typeface="ＭＳ Ｐゴシック" pitchFamily="34" charset="-128"/>
              </a:rPr>
              <a:t>Physiological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Iris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Retina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Finger prints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Hand geometry</a:t>
            </a:r>
          </a:p>
          <a:p>
            <a:pPr lvl="1"/>
            <a:r>
              <a:rPr lang="en-US" smtClean="0">
                <a:ea typeface="ＭＳ Ｐゴシック" pitchFamily="34" charset="-128"/>
              </a:rPr>
              <a:t>Face recognition</a:t>
            </a:r>
          </a:p>
          <a:p>
            <a:pPr lvl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4096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AU" smtClean="0">
                <a:ea typeface="ＭＳ Ｐゴシック" pitchFamily="34" charset="-128"/>
              </a:rPr>
              <a:t>Behavioural</a:t>
            </a:r>
          </a:p>
          <a:p>
            <a:pPr lvl="1"/>
            <a:r>
              <a:rPr lang="en-AU" smtClean="0">
                <a:ea typeface="ＭＳ Ｐゴシック" pitchFamily="34" charset="-128"/>
              </a:rPr>
              <a:t>Keystroke analysis</a:t>
            </a:r>
          </a:p>
          <a:p>
            <a:pPr lvl="1"/>
            <a:r>
              <a:rPr lang="en-AU" smtClean="0">
                <a:ea typeface="ＭＳ Ｐゴシック" pitchFamily="34" charset="-128"/>
              </a:rPr>
              <a:t>Signature analysis</a:t>
            </a:r>
          </a:p>
          <a:p>
            <a:pPr lvl="1"/>
            <a:r>
              <a:rPr lang="en-AU" smtClean="0">
                <a:ea typeface="ＭＳ Ｐゴシック" pitchFamily="34" charset="-128"/>
              </a:rPr>
              <a:t>Voice analysis</a:t>
            </a:r>
          </a:p>
          <a:p>
            <a:endParaRPr lang="en-US" smtClean="0">
              <a:ea typeface="ＭＳ Ｐゴシック" pitchFamily="34" charset="-128"/>
            </a:endParaRPr>
          </a:p>
        </p:txBody>
      </p:sp>
      <p:pic>
        <p:nvPicPr>
          <p:cNvPr id="40965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888" y="4941888"/>
            <a:ext cx="17526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6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0063" y="5300663"/>
            <a:ext cx="189547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2"/>
          <p:cNvSpPr txBox="1">
            <a:spLocks noChangeArrowheads="1"/>
          </p:cNvSpPr>
          <p:nvPr/>
        </p:nvSpPr>
        <p:spPr bwMode="auto">
          <a:xfrm>
            <a:off x="539750" y="3644900"/>
            <a:ext cx="4824413" cy="3213100"/>
          </a:xfrm>
          <a:prstGeom prst="rect">
            <a:avLst/>
          </a:prstGeom>
          <a:solidFill>
            <a:srgbClr val="D5DBE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Subsequent Authentication Attempts</a:t>
            </a:r>
          </a:p>
        </p:txBody>
      </p:sp>
      <p:sp>
        <p:nvSpPr>
          <p:cNvPr id="41987" name="Text Box 23"/>
          <p:cNvSpPr txBox="1">
            <a:spLocks noChangeArrowheads="1"/>
          </p:cNvSpPr>
          <p:nvPr/>
        </p:nvSpPr>
        <p:spPr bwMode="auto">
          <a:xfrm>
            <a:off x="539750" y="1916113"/>
            <a:ext cx="4824413" cy="1511300"/>
          </a:xfrm>
          <a:prstGeom prst="rect">
            <a:avLst/>
          </a:prstGeom>
          <a:solidFill>
            <a:srgbClr val="D5DBE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Initial Registration of User</a:t>
            </a:r>
          </a:p>
        </p:txBody>
      </p:sp>
      <p:sp>
        <p:nvSpPr>
          <p:cNvPr id="41988" name="Text Box 4"/>
          <p:cNvSpPr txBox="1">
            <a:spLocks noChangeArrowheads="1"/>
          </p:cNvSpPr>
          <p:nvPr/>
        </p:nvSpPr>
        <p:spPr bwMode="auto">
          <a:xfrm>
            <a:off x="684213" y="2349500"/>
            <a:ext cx="1584325" cy="71913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Initial Sensor Reading</a:t>
            </a: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3563938" y="2349500"/>
            <a:ext cx="1655762" cy="71913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Set Confidence Limits</a:t>
            </a:r>
          </a:p>
        </p:txBody>
      </p:sp>
      <p:grpSp>
        <p:nvGrpSpPr>
          <p:cNvPr id="41990" name="Group 8"/>
          <p:cNvGrpSpPr>
            <a:grpSpLocks/>
          </p:cNvGrpSpPr>
          <p:nvPr/>
        </p:nvGrpSpPr>
        <p:grpSpPr bwMode="auto">
          <a:xfrm>
            <a:off x="7164388" y="3284538"/>
            <a:ext cx="1368425" cy="1657350"/>
            <a:chOff x="2880" y="2069"/>
            <a:chExt cx="862" cy="1044"/>
          </a:xfrm>
        </p:grpSpPr>
        <p:sp>
          <p:nvSpPr>
            <p:cNvPr id="42006" name="AutoShape 6"/>
            <p:cNvSpPr>
              <a:spLocks noChangeArrowheads="1"/>
            </p:cNvSpPr>
            <p:nvPr/>
          </p:nvSpPr>
          <p:spPr bwMode="auto">
            <a:xfrm>
              <a:off x="2880" y="2069"/>
              <a:ext cx="862" cy="1044"/>
            </a:xfrm>
            <a:prstGeom prst="can">
              <a:avLst>
                <a:gd name="adj" fmla="val 30278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Text Box 7"/>
            <p:cNvSpPr txBox="1">
              <a:spLocks noChangeArrowheads="1"/>
            </p:cNvSpPr>
            <p:nvPr/>
          </p:nvSpPr>
          <p:spPr bwMode="auto">
            <a:xfrm>
              <a:off x="2925" y="2387"/>
              <a:ext cx="771" cy="4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r>
                <a:rPr lang="en-AU">
                  <a:latin typeface="Times New Roman" pitchFamily="18" charset="0"/>
                </a:rPr>
                <a:t>Database</a:t>
              </a:r>
            </a:p>
          </p:txBody>
        </p:sp>
      </p:grpSp>
      <p:sp>
        <p:nvSpPr>
          <p:cNvPr id="41991" name="Text Box 9"/>
          <p:cNvSpPr txBox="1">
            <a:spLocks noChangeArrowheads="1"/>
          </p:cNvSpPr>
          <p:nvPr/>
        </p:nvSpPr>
        <p:spPr bwMode="auto">
          <a:xfrm>
            <a:off x="684213" y="4149725"/>
            <a:ext cx="2016125" cy="6492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Sensor Reading</a:t>
            </a:r>
          </a:p>
        </p:txBody>
      </p:sp>
      <p:sp>
        <p:nvSpPr>
          <p:cNvPr id="41992" name="Text Box 10"/>
          <p:cNvSpPr txBox="1">
            <a:spLocks noChangeArrowheads="1"/>
          </p:cNvSpPr>
          <p:nvPr/>
        </p:nvSpPr>
        <p:spPr bwMode="auto">
          <a:xfrm>
            <a:off x="3059113" y="4149725"/>
            <a:ext cx="2160587" cy="649288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Comparison with stored template</a:t>
            </a:r>
          </a:p>
        </p:txBody>
      </p:sp>
      <p:sp>
        <p:nvSpPr>
          <p:cNvPr id="41993" name="Text Box 11"/>
          <p:cNvSpPr txBox="1">
            <a:spLocks noChangeArrowheads="1"/>
          </p:cNvSpPr>
          <p:nvPr/>
        </p:nvSpPr>
        <p:spPr bwMode="auto">
          <a:xfrm>
            <a:off x="720725" y="5157788"/>
            <a:ext cx="1979613" cy="6477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Within Confidence Limits?</a:t>
            </a:r>
          </a:p>
        </p:txBody>
      </p:sp>
      <p:sp>
        <p:nvSpPr>
          <p:cNvPr id="41994" name="Text Box 12"/>
          <p:cNvSpPr txBox="1">
            <a:spLocks noChangeArrowheads="1"/>
          </p:cNvSpPr>
          <p:nvPr/>
        </p:nvSpPr>
        <p:spPr bwMode="auto">
          <a:xfrm>
            <a:off x="3060700" y="5157788"/>
            <a:ext cx="2159000" cy="6477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Outside Confidence Limits?</a:t>
            </a:r>
          </a:p>
        </p:txBody>
      </p:sp>
      <p:cxnSp>
        <p:nvCxnSpPr>
          <p:cNvPr id="41995" name="AutoShape 13"/>
          <p:cNvCxnSpPr>
            <a:cxnSpLocks noChangeShapeType="1"/>
            <a:stCxn id="41988" idx="3"/>
            <a:endCxn id="41989" idx="1"/>
          </p:cNvCxnSpPr>
          <p:nvPr/>
        </p:nvCxnSpPr>
        <p:spPr bwMode="auto">
          <a:xfrm>
            <a:off x="2268538" y="2708275"/>
            <a:ext cx="1295400" cy="0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1996" name="Text Box 14"/>
          <p:cNvSpPr txBox="1">
            <a:spLocks noChangeArrowheads="1"/>
          </p:cNvSpPr>
          <p:nvPr/>
        </p:nvSpPr>
        <p:spPr bwMode="auto">
          <a:xfrm>
            <a:off x="720725" y="6094413"/>
            <a:ext cx="1979613" cy="719137"/>
          </a:xfrm>
          <a:prstGeom prst="rect">
            <a:avLst/>
          </a:prstGeom>
          <a:solidFill>
            <a:schemeClr val="folHlink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User is authenticated</a:t>
            </a:r>
          </a:p>
        </p:txBody>
      </p:sp>
      <p:cxnSp>
        <p:nvCxnSpPr>
          <p:cNvPr id="41997" name="AutoShape 15"/>
          <p:cNvCxnSpPr>
            <a:cxnSpLocks noChangeShapeType="1"/>
            <a:stCxn id="41989" idx="3"/>
            <a:endCxn id="42006" idx="2"/>
          </p:cNvCxnSpPr>
          <p:nvPr/>
        </p:nvCxnSpPr>
        <p:spPr bwMode="auto">
          <a:xfrm>
            <a:off x="5219700" y="2708275"/>
            <a:ext cx="1944688" cy="1404938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1998" name="Text Box 16"/>
          <p:cNvSpPr txBox="1">
            <a:spLocks noChangeArrowheads="1"/>
          </p:cNvSpPr>
          <p:nvPr/>
        </p:nvSpPr>
        <p:spPr bwMode="auto">
          <a:xfrm>
            <a:off x="3060700" y="6165850"/>
            <a:ext cx="2159000" cy="647700"/>
          </a:xfrm>
          <a:prstGeom prst="rect">
            <a:avLst/>
          </a:prstGeom>
          <a:solidFill>
            <a:schemeClr val="folHlink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User is not authenticated</a:t>
            </a:r>
          </a:p>
        </p:txBody>
      </p:sp>
      <p:cxnSp>
        <p:nvCxnSpPr>
          <p:cNvPr id="41999" name="AutoShape 17"/>
          <p:cNvCxnSpPr>
            <a:cxnSpLocks noChangeShapeType="1"/>
            <a:stCxn id="41991" idx="3"/>
            <a:endCxn id="41992" idx="1"/>
          </p:cNvCxnSpPr>
          <p:nvPr/>
        </p:nvCxnSpPr>
        <p:spPr bwMode="auto">
          <a:xfrm>
            <a:off x="2700338" y="4473575"/>
            <a:ext cx="358775" cy="0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2000" name="AutoShape 18"/>
          <p:cNvCxnSpPr>
            <a:cxnSpLocks noChangeShapeType="1"/>
            <a:stCxn id="42006" idx="2"/>
            <a:endCxn id="41992" idx="3"/>
          </p:cNvCxnSpPr>
          <p:nvPr/>
        </p:nvCxnSpPr>
        <p:spPr bwMode="auto">
          <a:xfrm flipH="1">
            <a:off x="5219700" y="4113213"/>
            <a:ext cx="1944688" cy="360362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2001" name="AutoShape 19"/>
          <p:cNvCxnSpPr>
            <a:cxnSpLocks noChangeShapeType="1"/>
            <a:stCxn id="41992" idx="2"/>
            <a:endCxn id="41994" idx="0"/>
          </p:cNvCxnSpPr>
          <p:nvPr/>
        </p:nvCxnSpPr>
        <p:spPr bwMode="auto">
          <a:xfrm>
            <a:off x="4140200" y="4799013"/>
            <a:ext cx="0" cy="358775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2002" name="AutoShape 20"/>
          <p:cNvCxnSpPr>
            <a:cxnSpLocks noChangeShapeType="1"/>
            <a:stCxn id="41992" idx="2"/>
            <a:endCxn id="41993" idx="0"/>
          </p:cNvCxnSpPr>
          <p:nvPr/>
        </p:nvCxnSpPr>
        <p:spPr bwMode="auto">
          <a:xfrm flipH="1">
            <a:off x="1711325" y="4799013"/>
            <a:ext cx="2428875" cy="358775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2003" name="AutoShape 21"/>
          <p:cNvCxnSpPr>
            <a:cxnSpLocks noChangeShapeType="1"/>
            <a:stCxn id="41994" idx="2"/>
            <a:endCxn id="41998" idx="0"/>
          </p:cNvCxnSpPr>
          <p:nvPr/>
        </p:nvCxnSpPr>
        <p:spPr bwMode="auto">
          <a:xfrm>
            <a:off x="4140200" y="5805488"/>
            <a:ext cx="0" cy="360362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42004" name="AutoShape 22"/>
          <p:cNvCxnSpPr>
            <a:cxnSpLocks noChangeShapeType="1"/>
            <a:stCxn id="41993" idx="2"/>
            <a:endCxn id="41996" idx="0"/>
          </p:cNvCxnSpPr>
          <p:nvPr/>
        </p:nvCxnSpPr>
        <p:spPr bwMode="auto">
          <a:xfrm>
            <a:off x="1711325" y="5805488"/>
            <a:ext cx="0" cy="288925"/>
          </a:xfrm>
          <a:prstGeom prst="straightConnector1">
            <a:avLst/>
          </a:prstGeom>
          <a:noFill/>
          <a:ln w="15875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42005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Biometrics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Confidence Limits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Each sensor reading will be slightly different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Ambient light, noise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The subject’s alignment with the sensor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Confidence limits allow for slight variation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How to determine optimal confidence limits?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Too relaxed and we might authenticate an impostor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Too tight and we might reject the real person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Unfortunately the confidence limits may be fixed by the device itself and may not be user configurable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Biometric Errors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ea typeface="ＭＳ Ｐゴシック" pitchFamily="34" charset="-128"/>
              </a:rPr>
              <a:t>False Acceptance </a:t>
            </a:r>
            <a:r>
              <a:rPr lang="en-AU" sz="2800" dirty="0" smtClean="0">
                <a:ea typeface="ＭＳ Ｐゴシック" pitchFamily="34" charset="-128"/>
              </a:rPr>
              <a:t>(False positive or Type I error)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Scan falls within the confidence limits, even though subject is not the authentic person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Need to adjust False Acceptance Rate (FAR)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False Rejection </a:t>
            </a:r>
            <a:r>
              <a:rPr lang="en-AU" sz="2800" dirty="0" smtClean="0">
                <a:ea typeface="ＭＳ Ｐゴシック" pitchFamily="34" charset="-128"/>
              </a:rPr>
              <a:t>(False negative or Type II error)</a:t>
            </a:r>
            <a:endParaRPr lang="en-AU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Scan falls outside the confidence limits, even though subject is the authentic person</a:t>
            </a:r>
          </a:p>
          <a:p>
            <a:pPr lvl="1" eaLnBrk="1" hangingPunct="1"/>
            <a:r>
              <a:rPr lang="en-AU" sz="2400" dirty="0" smtClean="0">
                <a:ea typeface="ＭＳ Ｐゴシック" pitchFamily="34" charset="-128"/>
              </a:rPr>
              <a:t>Need to adjust False Rejection Rate (FRR)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Type of Subject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Cooperative subject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Submits to biometric sensor reading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Non-Cooperative subject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Doesn’t explicitly submit to sensor reading but takes no action to avoid it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Uncooperative subject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Takes active steps to avoid sensor</a:t>
            </a:r>
          </a:p>
          <a:p>
            <a:pPr lvl="1" eaLnBrk="1" hangingPunct="1"/>
            <a:r>
              <a:rPr lang="en-AU" smtClean="0">
                <a:ea typeface="ＭＳ Ｐゴシック" pitchFamily="34" charset="-128"/>
              </a:rPr>
              <a:t>Eg covers face to avoid a camera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smtClean="0">
                <a:latin typeface="Arial Narrow" pitchFamily="34" charset="0"/>
                <a:ea typeface="ＭＳ Ｐゴシック" pitchFamily="34" charset="-128"/>
              </a:rPr>
              <a:t>Authentication without disclosure of identity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Some systems try to authenticate users without actually disclosing the identity of the subject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Essentially the system knows that the subject is either authentic or not authentic but does not know the identity of the subject</a:t>
            </a:r>
            <a:r>
              <a:rPr lang="en-AU" dirty="0" smtClean="0">
                <a:ea typeface="ＭＳ Ｐゴシック" pitchFamily="34" charset="-128"/>
              </a:rPr>
              <a:t> 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000" dirty="0" smtClean="0">
                <a:ea typeface="ＭＳ Ｐゴシック" pitchFamily="34" charset="-128"/>
              </a:rPr>
              <a:t>Can you think of an example?</a:t>
            </a:r>
          </a:p>
          <a:p>
            <a:pPr lvl="1" eaLnBrk="1" hangingPunct="1">
              <a:lnSpc>
                <a:spcPct val="90000"/>
              </a:lnSpc>
            </a:pPr>
            <a:endParaRPr lang="en-AU" sz="2000" dirty="0" smtClean="0">
              <a:ea typeface="ＭＳ Ｐゴシック" pitchFamily="34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However identity is necessary if we want to enforce different authorisation controls on a per user basis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dirty="0" smtClean="0">
                <a:ea typeface="ＭＳ Ｐゴシック" pitchFamily="34" charset="-128"/>
              </a:rPr>
              <a:t>Or relate actions to a particular user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Iris Recognition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844675"/>
            <a:ext cx="8572500" cy="4460875"/>
          </a:xfrm>
        </p:spPr>
        <p:txBody>
          <a:bodyPr/>
          <a:lstStyle/>
          <a:p>
            <a:pPr eaLnBrk="1" hangingPunct="1"/>
            <a:r>
              <a:rPr lang="en-AU" sz="2800" dirty="0" smtClean="0">
                <a:ea typeface="ＭＳ Ｐゴシック" pitchFamily="34" charset="-128"/>
              </a:rPr>
              <a:t>Measures characteristics of </a:t>
            </a:r>
            <a:br>
              <a:rPr lang="en-AU" sz="2800" dirty="0" smtClean="0">
                <a:ea typeface="ＭＳ Ｐゴシック" pitchFamily="34" charset="-128"/>
              </a:rPr>
            </a:br>
            <a:r>
              <a:rPr lang="en-AU" sz="2800" dirty="0" smtClean="0">
                <a:ea typeface="ＭＳ Ｐゴシック" pitchFamily="34" charset="-128"/>
              </a:rPr>
              <a:t>the human iris</a:t>
            </a:r>
          </a:p>
          <a:p>
            <a:pPr eaLnBrk="1" hangingPunct="1"/>
            <a:r>
              <a:rPr lang="en-AU" sz="2800" dirty="0" smtClean="0">
                <a:ea typeface="ＭＳ Ｐゴシック" pitchFamily="34" charset="-128"/>
              </a:rPr>
              <a:t>Can use a mixture of visible </a:t>
            </a:r>
            <a:br>
              <a:rPr lang="en-AU" sz="2800" dirty="0" smtClean="0">
                <a:ea typeface="ＭＳ Ｐゴシック" pitchFamily="34" charset="-128"/>
              </a:rPr>
            </a:br>
            <a:r>
              <a:rPr lang="en-AU" sz="2800" dirty="0" smtClean="0">
                <a:ea typeface="ＭＳ Ｐゴシック" pitchFamily="34" charset="-128"/>
              </a:rPr>
              <a:t>light and infrared imaging</a:t>
            </a:r>
          </a:p>
          <a:p>
            <a:pPr eaLnBrk="1" hangingPunct="1"/>
            <a:r>
              <a:rPr lang="en-AU" sz="2800" dirty="0" smtClean="0">
                <a:ea typeface="ＭＳ Ｐゴシック" pitchFamily="34" charset="-128"/>
              </a:rPr>
              <a:t>Higher end models can be difficult to fool</a:t>
            </a:r>
          </a:p>
          <a:p>
            <a:pPr marL="342900" lvl="1" indent="-342900" eaLnBrk="1" hangingPunct="1">
              <a:buFontTx/>
              <a:buChar char="•"/>
            </a:pPr>
            <a:r>
              <a:rPr lang="en-AU" dirty="0" smtClean="0">
                <a:ea typeface="ＭＳ Ｐゴシック" pitchFamily="34" charset="-128"/>
              </a:rPr>
              <a:t>Probability of two people returning  exactly the same Iris scan result are 1 in 10^52</a:t>
            </a:r>
          </a:p>
          <a:p>
            <a:pPr marL="342900" lvl="1" indent="-342900" eaLnBrk="1" hangingPunct="1">
              <a:buFontTx/>
              <a:buChar char="•"/>
            </a:pPr>
            <a:r>
              <a:rPr lang="en-AU" dirty="0" smtClean="0">
                <a:ea typeface="ＭＳ Ｐゴシック" pitchFamily="34" charset="-128"/>
              </a:rPr>
              <a:t>Very accurate </a:t>
            </a:r>
            <a:r>
              <a:rPr lang="en-AU" sz="2400" dirty="0" smtClean="0">
                <a:ea typeface="ＭＳ Ｐゴシック" pitchFamily="34" charset="-128"/>
              </a:rPr>
              <a:t>(except for early models which could be fooled with a printed picture…)</a:t>
            </a:r>
          </a:p>
          <a:p>
            <a:pPr eaLnBrk="1" hangingPunct="1"/>
            <a:endParaRPr lang="en-AU" sz="2800" dirty="0" smtClean="0">
              <a:ea typeface="ＭＳ Ｐゴシック" pitchFamily="34" charset="-128"/>
            </a:endParaRPr>
          </a:p>
        </p:txBody>
      </p:sp>
      <p:pic>
        <p:nvPicPr>
          <p:cNvPr id="4608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3988" y="1844675"/>
            <a:ext cx="2640012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Retina Recognition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73238"/>
            <a:ext cx="8893175" cy="401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800" smtClean="0">
                <a:ea typeface="ＭＳ Ｐゴシック" pitchFamily="34" charset="-128"/>
              </a:rPr>
              <a:t>Examines the back of the eye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smtClean="0">
                <a:ea typeface="ＭＳ Ｐゴシック" pitchFamily="34" charset="-128"/>
              </a:rPr>
              <a:t>Requires the subject to be co-operative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smtClean="0">
                <a:ea typeface="ＭＳ Ｐゴシック" pitchFamily="34" charset="-128"/>
              </a:rPr>
              <a:t>Patterns of blood vessels can be uniquely identifying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smtClean="0">
                <a:ea typeface="ＭＳ Ｐゴシック" pitchFamily="34" charset="-128"/>
              </a:rPr>
              <a:t>Usually uses infrared imaging</a:t>
            </a:r>
          </a:p>
          <a:p>
            <a:pPr eaLnBrk="1" hangingPunct="1">
              <a:lnSpc>
                <a:spcPct val="90000"/>
              </a:lnSpc>
            </a:pPr>
            <a:r>
              <a:rPr lang="en-AU" sz="2800" smtClean="0">
                <a:ea typeface="ＭＳ Ｐゴシック" pitchFamily="34" charset="-128"/>
              </a:rPr>
              <a:t>Quite expensive</a:t>
            </a:r>
          </a:p>
        </p:txBody>
      </p:sp>
      <p:pic>
        <p:nvPicPr>
          <p:cNvPr id="47108" name="Picture 7" descr="huretin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35600" y="4070350"/>
            <a:ext cx="3708400" cy="278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z="4000" smtClean="0">
                <a:latin typeface="Arial Narrow" pitchFamily="34" charset="0"/>
                <a:ea typeface="ＭＳ Ｐゴシック" pitchFamily="34" charset="-128"/>
              </a:rPr>
              <a:t>Fingerprint Biometrics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z="2800" smtClean="0">
                <a:ea typeface="ＭＳ Ｐゴシック" pitchFamily="34" charset="-128"/>
              </a:rPr>
              <a:t>Used for many years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Quite accurate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Easy to use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Easy to replicate using play-doh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Measures patterns of ridges and furrows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Some stigma attached to being fingerprinted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Even identical twins have distinct fingerprints</a:t>
            </a:r>
          </a:p>
        </p:txBody>
      </p:sp>
      <p:pic>
        <p:nvPicPr>
          <p:cNvPr id="48132" name="Picture 6" descr="http://www.defenseindustrydaily.com/images/MISC_Fingerprint_Biometric_DSU_l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2088" y="4941888"/>
            <a:ext cx="1136650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2" descr="http://www.bibyco.com.au/secure/catalog/images/playdohr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2325" y="1844675"/>
            <a:ext cx="197167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Hand Geometry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z="2800" smtClean="0">
                <a:ea typeface="ＭＳ Ｐゴシック" pitchFamily="34" charset="-128"/>
              </a:rPr>
              <a:t>Measures physical features of the hand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Length in width of fingers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Curvature of fingers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Distance between knuckles etc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Easy to use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Not as accurate as other biometric methods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Usually uses optical imaging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Only really useful for authentication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Substantiating someone’s claim if identity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Not good for identifying people without such a claim</a:t>
            </a:r>
          </a:p>
        </p:txBody>
      </p:sp>
      <p:pic>
        <p:nvPicPr>
          <p:cNvPr id="49156" name="Picture 6" descr="http://www.theage.com.au/ffximage/2007/09/01/BIOMETRICS_narrowweb__300x360,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9938" y="1857375"/>
            <a:ext cx="2024062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Face Recognition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AU" sz="2400" smtClean="0">
                <a:ea typeface="ＭＳ Ｐゴシック" pitchFamily="34" charset="-128"/>
              </a:rPr>
              <a:t>Uses optical video cameras as a sensor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smtClean="0">
                <a:ea typeface="ＭＳ Ｐゴシック" pitchFamily="34" charset="-128"/>
              </a:rPr>
              <a:t>Can be used for authentication and identification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800" smtClean="0">
                <a:ea typeface="ＭＳ Ｐゴシック" pitchFamily="34" charset="-128"/>
              </a:rPr>
              <a:t>Performance for identification drops when dealing with greater numbers of people</a:t>
            </a:r>
          </a:p>
          <a:p>
            <a:pPr eaLnBrk="1" hangingPunct="1">
              <a:lnSpc>
                <a:spcPct val="80000"/>
              </a:lnSpc>
            </a:pPr>
            <a:r>
              <a:rPr lang="en-AU" sz="2400" smtClean="0">
                <a:ea typeface="ＭＳ Ｐゴシック" pitchFamily="34" charset="-128"/>
              </a:rPr>
              <a:t>Often does not require subject to be</a:t>
            </a:r>
            <a:br>
              <a:rPr lang="en-AU" sz="2400" smtClean="0">
                <a:ea typeface="ＭＳ Ｐゴシック" pitchFamily="34" charset="-128"/>
              </a:rPr>
            </a:br>
            <a:r>
              <a:rPr lang="en-AU" sz="2400" smtClean="0">
                <a:ea typeface="ＭＳ Ｐゴシック" pitchFamily="34" charset="-128"/>
              </a:rPr>
              <a:t> co-operative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800" smtClean="0">
                <a:ea typeface="ＭＳ Ｐゴシック" pitchFamily="34" charset="-128"/>
              </a:rPr>
              <a:t>Could capture images as people walk </a:t>
            </a:r>
            <a:br>
              <a:rPr lang="en-AU" sz="1800" smtClean="0">
                <a:ea typeface="ＭＳ Ｐゴシック" pitchFamily="34" charset="-128"/>
              </a:rPr>
            </a:br>
            <a:r>
              <a:rPr lang="en-AU" sz="1800" smtClean="0">
                <a:ea typeface="ＭＳ Ｐゴシック" pitchFamily="34" charset="-128"/>
              </a:rPr>
              <a:t>down a hallway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800" smtClean="0">
                <a:ea typeface="ＭＳ Ｐゴシック" pitchFamily="34" charset="-128"/>
              </a:rPr>
              <a:t>Most effective with cooperative subjects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800" smtClean="0">
                <a:ea typeface="ＭＳ Ｐゴシック" pitchFamily="34" charset="-128"/>
              </a:rPr>
              <a:t>Can cope with non-cooperative subjects</a:t>
            </a:r>
          </a:p>
          <a:p>
            <a:pPr lvl="1" eaLnBrk="1" hangingPunct="1">
              <a:lnSpc>
                <a:spcPct val="80000"/>
              </a:lnSpc>
            </a:pPr>
            <a:r>
              <a:rPr lang="en-AU" sz="1800" smtClean="0">
                <a:ea typeface="ＭＳ Ｐゴシック" pitchFamily="34" charset="-128"/>
              </a:rPr>
              <a:t>Not good at dealing with uncooperative </a:t>
            </a:r>
            <a:br>
              <a:rPr lang="en-AU" sz="1800" smtClean="0">
                <a:ea typeface="ＭＳ Ｐゴシック" pitchFamily="34" charset="-128"/>
              </a:rPr>
            </a:br>
            <a:r>
              <a:rPr lang="en-AU" sz="1800" smtClean="0">
                <a:ea typeface="ＭＳ Ｐゴシック" pitchFamily="34" charset="-128"/>
              </a:rPr>
              <a:t>subjects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AU" sz="1800" smtClean="0">
              <a:ea typeface="ＭＳ Ｐゴシック" pitchFamily="34" charset="-128"/>
            </a:endParaRPr>
          </a:p>
        </p:txBody>
      </p:sp>
      <p:pic>
        <p:nvPicPr>
          <p:cNvPr id="50180" name="Picture 10" descr="face_p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6488" y="2924175"/>
            <a:ext cx="2957512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Voice Recognition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50825" y="1916113"/>
            <a:ext cx="8564563" cy="4681537"/>
          </a:xfrm>
        </p:spPr>
        <p:txBody>
          <a:bodyPr/>
          <a:lstStyle/>
          <a:p>
            <a:pPr eaLnBrk="1" hangingPunct="1"/>
            <a:r>
              <a:rPr lang="en-AU" sz="2400" smtClean="0">
                <a:ea typeface="ＭＳ Ｐゴシック" pitchFamily="34" charset="-128"/>
              </a:rPr>
              <a:t>Uses a microphone as a sensor</a:t>
            </a:r>
          </a:p>
          <a:p>
            <a:pPr eaLnBrk="1" hangingPunct="1"/>
            <a:r>
              <a:rPr lang="en-AU" sz="2400" smtClean="0">
                <a:ea typeface="ＭＳ Ｐゴシック" pitchFamily="34" charset="-128"/>
              </a:rPr>
              <a:t>Often quite inexpensive</a:t>
            </a:r>
          </a:p>
          <a:p>
            <a:pPr eaLnBrk="1" hangingPunct="1"/>
            <a:r>
              <a:rPr lang="en-AU" sz="2400" smtClean="0">
                <a:ea typeface="ＭＳ Ｐゴシック" pitchFamily="34" charset="-128"/>
              </a:rPr>
              <a:t>When registering, systems will often ask </a:t>
            </a:r>
            <a:br>
              <a:rPr lang="en-AU" sz="2400" smtClean="0">
                <a:ea typeface="ＭＳ Ｐゴシック" pitchFamily="34" charset="-128"/>
              </a:rPr>
            </a:br>
            <a:r>
              <a:rPr lang="en-AU" sz="2400" smtClean="0">
                <a:ea typeface="ＭＳ Ｐゴシック" pitchFamily="34" charset="-128"/>
              </a:rPr>
              <a:t>subjects to record the answers to several questions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System asks a random question each time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Helps to prevent the recoding and playback of a subject’s voice</a:t>
            </a:r>
          </a:p>
          <a:p>
            <a:pPr eaLnBrk="1" hangingPunct="1"/>
            <a:r>
              <a:rPr lang="en-AU" sz="2400" smtClean="0">
                <a:ea typeface="ＭＳ Ｐゴシック" pitchFamily="34" charset="-128"/>
              </a:rPr>
              <a:t>Often not very accurate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Variation in voice from stress, colds, flu etc.</a:t>
            </a:r>
          </a:p>
        </p:txBody>
      </p:sp>
      <p:pic>
        <p:nvPicPr>
          <p:cNvPr id="51204" name="Picture 6" descr="http://www.itrportal.com/absolutenm/articlefiles/4872-biometrics-voice-20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84168" y="4363244"/>
            <a:ext cx="2880320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Keystroke Analysis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dirty="0" smtClean="0">
                <a:ea typeface="ＭＳ Ｐゴシック" pitchFamily="34" charset="-128"/>
              </a:rPr>
              <a:t>Individuals type at a keyboard in different ways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On going authentication</a:t>
            </a:r>
          </a:p>
          <a:p>
            <a:pPr lvl="1" eaLnBrk="1" hangingPunct="1"/>
            <a:r>
              <a:rPr lang="en-AU" dirty="0" smtClean="0">
                <a:ea typeface="ＭＳ Ｐゴシック" pitchFamily="34" charset="-128"/>
              </a:rPr>
              <a:t>User can be re-authenticated repeatedly while using a system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People typing habits can be </a:t>
            </a:r>
            <a:br>
              <a:rPr lang="en-AU" dirty="0" smtClean="0">
                <a:ea typeface="ＭＳ Ｐゴシック" pitchFamily="34" charset="-128"/>
              </a:rPr>
            </a:br>
            <a:r>
              <a:rPr lang="en-AU" dirty="0" smtClean="0">
                <a:ea typeface="ＭＳ Ｐゴシック" pitchFamily="34" charset="-128"/>
              </a:rPr>
              <a:t>quite variable</a:t>
            </a:r>
          </a:p>
          <a:p>
            <a:pPr eaLnBrk="1" hangingPunct="1"/>
            <a:r>
              <a:rPr lang="en-AU" dirty="0" smtClean="0">
                <a:ea typeface="ＭＳ Ｐゴシック" pitchFamily="34" charset="-128"/>
              </a:rPr>
              <a:t>Not as accurate as iris scans </a:t>
            </a:r>
            <a:r>
              <a:rPr lang="en-AU" dirty="0" err="1" smtClean="0">
                <a:ea typeface="ＭＳ Ｐゴシック" pitchFamily="34" charset="-128"/>
              </a:rPr>
              <a:t>etc</a:t>
            </a:r>
            <a:endParaRPr lang="en-AU" dirty="0" smtClean="0">
              <a:ea typeface="ＭＳ Ｐゴシック" pitchFamily="34" charset="-128"/>
            </a:endParaRPr>
          </a:p>
        </p:txBody>
      </p:sp>
      <p:pic>
        <p:nvPicPr>
          <p:cNvPr id="52228" name="Picture 4" descr="BS01183_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16688" y="4221163"/>
            <a:ext cx="2627312" cy="250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Signature Analysis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z="2800" smtClean="0">
                <a:ea typeface="ＭＳ Ｐゴシック" pitchFamily="34" charset="-128"/>
              </a:rPr>
              <a:t>Subjects use a stylus and/or a pressure sensitive pad and write their signature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Signature recognised by measuring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Speed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Stroke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Pressure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Most people sign their name slightly differently each time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Some systems can differentiate between habitual and variable sections of the signature</a:t>
            </a:r>
          </a:p>
        </p:txBody>
      </p:sp>
      <p:pic>
        <p:nvPicPr>
          <p:cNvPr id="53252" name="Picture 4" descr="j029716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142875" y="571500"/>
            <a:ext cx="1547813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 descr="mozart signati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00788" y="2571750"/>
            <a:ext cx="2843212" cy="213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The Future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642350" cy="17986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z="2400" smtClean="0">
                <a:ea typeface="ＭＳ Ｐゴシック" pitchFamily="34" charset="-128"/>
              </a:rPr>
              <a:t>Gait analysis?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000" smtClean="0">
                <a:ea typeface="ＭＳ Ｐゴシック" pitchFamily="34" charset="-128"/>
              </a:rPr>
              <a:t>Using radar or other sensors to measure the way in which people walk, move etc.</a:t>
            </a:r>
          </a:p>
          <a:p>
            <a:pPr eaLnBrk="1" hangingPunct="1">
              <a:lnSpc>
                <a:spcPct val="90000"/>
              </a:lnSpc>
            </a:pPr>
            <a:r>
              <a:rPr lang="en-AU" sz="2400" smtClean="0">
                <a:ea typeface="ＭＳ Ｐゴシック" pitchFamily="34" charset="-128"/>
              </a:rPr>
              <a:t>Biometrics based DRM on multimedia?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000" smtClean="0">
                <a:ea typeface="ＭＳ Ｐゴシック" pitchFamily="34" charset="-128"/>
              </a:rPr>
              <a:t>So only you can listen to that tune or read that eBook</a:t>
            </a:r>
          </a:p>
        </p:txBody>
      </p:sp>
      <p:pic>
        <p:nvPicPr>
          <p:cNvPr id="54276" name="Picture 7" descr="gait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367213"/>
            <a:ext cx="2555875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10" descr="DN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08850" y="2786063"/>
            <a:ext cx="1835150" cy="183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8" name="Picture 12" descr="odor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24750" y="4797425"/>
            <a:ext cx="1462088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9" name="Picture 11" descr="http://img.medscape.com/fullsize/migrated/440/148/mos3140.fig2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4786313"/>
            <a:ext cx="2962275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80" name="Picture 14" descr="http://www.thinkgeek.com/images/products/front/fingerprint-mouse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14625" y="5429250"/>
            <a:ext cx="20955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Resistance to Biometrics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Privacy concerns are an important issue with biometrics</a:t>
            </a:r>
          </a:p>
          <a:p>
            <a:pPr eaLnBrk="1" hangingPunct="1">
              <a:lnSpc>
                <a:spcPct val="90000"/>
              </a:lnSpc>
            </a:pPr>
            <a:r>
              <a:rPr lang="en-AU" dirty="0" smtClean="0">
                <a:ea typeface="ＭＳ Ｐゴシック" pitchFamily="34" charset="-128"/>
              </a:rPr>
              <a:t>As biometrics become more widely used these concerns become more widespread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400" dirty="0" smtClean="0">
                <a:ea typeface="ＭＳ Ｐゴシック" pitchFamily="34" charset="-128"/>
              </a:rPr>
              <a:t>E.g. Some countries are beginning to use biometrics at airports, in passports </a:t>
            </a:r>
            <a:r>
              <a:rPr lang="en-AU" sz="2400" dirty="0" err="1" smtClean="0">
                <a:ea typeface="ＭＳ Ｐゴシック" pitchFamily="34" charset="-128"/>
              </a:rPr>
              <a:t>etc</a:t>
            </a:r>
            <a:endParaRPr lang="en-AU" sz="2400" dirty="0" smtClean="0">
              <a:ea typeface="ＭＳ Ｐゴシック" pitchFamily="34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AU" sz="2400" dirty="0" smtClean="0">
                <a:ea typeface="ＭＳ Ｐゴシック" pitchFamily="34" charset="-128"/>
              </a:rPr>
              <a:t>What happens to all of that information?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400" dirty="0" smtClean="0">
                <a:ea typeface="ＭＳ Ｐゴシック" pitchFamily="34" charset="-128"/>
              </a:rPr>
              <a:t>What databases will it end up in?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400" dirty="0" smtClean="0">
                <a:ea typeface="ＭＳ Ｐゴシック" pitchFamily="34" charset="-128"/>
              </a:rPr>
              <a:t>What data will it be matched with?</a:t>
            </a:r>
          </a:p>
          <a:p>
            <a:pPr lvl="1" eaLnBrk="1" hangingPunct="1">
              <a:lnSpc>
                <a:spcPct val="90000"/>
              </a:lnSpc>
            </a:pPr>
            <a:r>
              <a:rPr lang="en-AU" sz="2400" dirty="0" smtClean="0">
                <a:ea typeface="ＭＳ Ｐゴシック" pitchFamily="34" charset="-128"/>
              </a:rPr>
              <a:t>What assurances do we have that these databases will be accurate?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Identification and Authentication</a:t>
            </a:r>
          </a:p>
        </p:txBody>
      </p:sp>
      <p:sp>
        <p:nvSpPr>
          <p:cNvPr id="1024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5834063" cy="4681537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AU" smtClean="0">
                <a:ea typeface="ＭＳ Ｐゴシック" pitchFamily="34" charset="-128"/>
              </a:rPr>
              <a:t>3 approaches:</a:t>
            </a:r>
          </a:p>
          <a:p>
            <a:pPr eaLnBrk="1" hangingPunct="1"/>
            <a:r>
              <a:rPr lang="en-AU" sz="2400" b="1" smtClean="0">
                <a:ea typeface="ＭＳ Ｐゴシック" pitchFamily="34" charset="-128"/>
              </a:rPr>
              <a:t>Something you know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Passwords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Answers to questions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Secret handshakes, symbols etc</a:t>
            </a:r>
          </a:p>
          <a:p>
            <a:pPr eaLnBrk="1" hangingPunct="1"/>
            <a:r>
              <a:rPr lang="en-AU" sz="2400" b="1" smtClean="0">
                <a:ea typeface="ＭＳ Ｐゴシック" pitchFamily="34" charset="-128"/>
              </a:rPr>
              <a:t>Something you have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ID card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Token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Private key</a:t>
            </a:r>
          </a:p>
          <a:p>
            <a:pPr eaLnBrk="1" hangingPunct="1"/>
            <a:r>
              <a:rPr lang="en-AU" sz="2400" b="1" smtClean="0">
                <a:ea typeface="ＭＳ Ｐゴシック" pitchFamily="34" charset="-128"/>
              </a:rPr>
              <a:t>Something you are</a:t>
            </a:r>
          </a:p>
          <a:p>
            <a:pPr lvl="1" eaLnBrk="1" hangingPunct="1"/>
            <a:r>
              <a:rPr lang="en-AU" sz="2000" smtClean="0">
                <a:ea typeface="ＭＳ Ｐゴシック" pitchFamily="34" charset="-128"/>
              </a:rPr>
              <a:t>Biometric characteristics</a:t>
            </a:r>
            <a:endParaRPr lang="en-AU" sz="1800" smtClean="0">
              <a:ea typeface="ＭＳ Ｐゴシック" pitchFamily="34" charset="-128"/>
            </a:endParaRPr>
          </a:p>
        </p:txBody>
      </p:sp>
      <p:pic>
        <p:nvPicPr>
          <p:cNvPr id="10244" name="Picture 7" descr="http://www.mypw.com/images/token-lg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00" y="3292475"/>
            <a:ext cx="2087563" cy="156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9" descr="http://www.tradetosuccess.com/wp-content/uploads/2008/04/fingerprint_scanner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85063" y="5357813"/>
            <a:ext cx="1444625" cy="126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11" descr="http://brijux.com/wp-content/uploads/2009/09/passwor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6625" y="1857375"/>
            <a:ext cx="1639888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029"/>
          <p:cNvSpPr>
            <a:spLocks noChangeArrowheads="1"/>
          </p:cNvSpPr>
          <p:nvPr/>
        </p:nvSpPr>
        <p:spPr bwMode="auto">
          <a:xfrm>
            <a:off x="179388" y="1844675"/>
            <a:ext cx="78486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800"/>
              <a:t>If biometrics solve so many problems, why do we not use biometrics for everything?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AU" sz="2800"/>
              <a:t>Are the following factors inhibiting the adoption of biometrics?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Social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Cultural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Religious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Technical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Economic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Practical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AU" sz="2400"/>
              <a:t>Others?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AU" sz="2800"/>
          </a:p>
        </p:txBody>
      </p:sp>
      <p:sp>
        <p:nvSpPr>
          <p:cNvPr id="5632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Inhibiting Factors</a:t>
            </a:r>
          </a:p>
        </p:txBody>
      </p:sp>
      <p:pic>
        <p:nvPicPr>
          <p:cNvPr id="56324" name="Picture 1030" descr="j009789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5688" y="3573463"/>
            <a:ext cx="2674937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Future biometric uses...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mtClean="0">
                <a:ea typeface="ＭＳ Ｐゴシック" pitchFamily="34" charset="-128"/>
              </a:rPr>
              <a:t>Imagine a situation in which we used fingerprint scanners to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start our car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open our front door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access medical records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Withdraw money from out account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Would you normally use the same password for all of these things?</a:t>
            </a:r>
          </a:p>
          <a:p>
            <a:pPr eaLnBrk="1" hangingPunct="1"/>
            <a:r>
              <a:rPr lang="en-AU" smtClean="0">
                <a:ea typeface="ＭＳ Ｐゴシック" pitchFamily="34" charset="-128"/>
              </a:rPr>
              <a:t>Also, we can change passwords regularly, we can’t really change our thumbs</a:t>
            </a:r>
          </a:p>
        </p:txBody>
      </p:sp>
      <p:pic>
        <p:nvPicPr>
          <p:cNvPr id="57348" name="Picture 4" descr="j040773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flipH="1">
            <a:off x="7061200" y="2276475"/>
            <a:ext cx="208280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Concluding Remarks…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sz="2800" smtClean="0">
                <a:ea typeface="ＭＳ Ｐゴシック" pitchFamily="34" charset="-128"/>
              </a:rPr>
              <a:t>Is this ability to identify and authenticate necessarily a good thing?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Will we get to a stage where every action can be:</a:t>
            </a:r>
          </a:p>
          <a:p>
            <a:pPr lvl="2" eaLnBrk="1" hangingPunct="1"/>
            <a:r>
              <a:rPr lang="en-AU" sz="2000" smtClean="0">
                <a:ea typeface="ＭＳ Ｐゴシック" pitchFamily="34" charset="-128"/>
              </a:rPr>
              <a:t>Recorded?</a:t>
            </a:r>
          </a:p>
          <a:p>
            <a:pPr lvl="2" eaLnBrk="1" hangingPunct="1"/>
            <a:r>
              <a:rPr lang="en-AU" sz="2000" smtClean="0">
                <a:ea typeface="ＭＳ Ｐゴシック" pitchFamily="34" charset="-128"/>
              </a:rPr>
              <a:t>Authenticated?</a:t>
            </a:r>
          </a:p>
          <a:p>
            <a:pPr lvl="2" eaLnBrk="1" hangingPunct="1"/>
            <a:r>
              <a:rPr lang="en-AU" sz="2000" smtClean="0">
                <a:ea typeface="ＭＳ Ｐゴシック" pitchFamily="34" charset="-128"/>
              </a:rPr>
              <a:t>Cross checked and matched with other actions?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Is the notion of cash dead?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In what areas of our lives to we still have any degree of anonymity?</a:t>
            </a:r>
          </a:p>
          <a:p>
            <a:pPr eaLnBrk="1" hangingPunct="1"/>
            <a:r>
              <a:rPr lang="en-AU" sz="2800" smtClean="0">
                <a:ea typeface="ＭＳ Ｐゴシック" pitchFamily="34" charset="-128"/>
              </a:rPr>
              <a:t>Is there really any any notion of privacy left?</a:t>
            </a:r>
          </a:p>
          <a:p>
            <a:pPr lvl="1" eaLnBrk="1" hangingPunct="1"/>
            <a:r>
              <a:rPr lang="en-AU" sz="2400" smtClean="0">
                <a:ea typeface="ＭＳ Ｐゴシック" pitchFamily="34" charset="-128"/>
              </a:rPr>
              <a:t>More on this in the Privacy Module…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4" name="Object 7"/>
          <p:cNvGraphicFramePr>
            <a:graphicFrameLocks noChangeAspect="1"/>
          </p:cNvGraphicFramePr>
          <p:nvPr/>
        </p:nvGraphicFramePr>
        <p:xfrm>
          <a:off x="0" y="2492375"/>
          <a:ext cx="91440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Picture" r:id="rId3" imgW="5714286" imgH="1971429" progId="StaticDib">
                  <p:embed/>
                </p:oleObj>
              </mc:Choice>
              <mc:Fallback>
                <p:oleObj name="Picture" r:id="rId3" imgW="5714286" imgH="1971429" progId="StaticDib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492375"/>
                        <a:ext cx="9144000" cy="315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 Narrow" pitchFamily="34" charset="0"/>
                <a:ea typeface="ＭＳ Ｐゴシック" pitchFamily="34" charset="-128"/>
              </a:rPr>
              <a:t>Something You Know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34" charset="-128"/>
              </a:rPr>
              <a:t>Username</a:t>
            </a:r>
          </a:p>
          <a:p>
            <a:r>
              <a:rPr lang="en-US" dirty="0" smtClean="0">
                <a:ea typeface="ＭＳ Ｐゴシック" pitchFamily="34" charset="-128"/>
              </a:rPr>
              <a:t>Password</a:t>
            </a:r>
          </a:p>
          <a:p>
            <a:r>
              <a:rPr lang="en-US" dirty="0" smtClean="0">
                <a:ea typeface="ＭＳ Ｐゴシック" pitchFamily="34" charset="-128"/>
              </a:rPr>
              <a:t>Date of birth</a:t>
            </a:r>
          </a:p>
          <a:p>
            <a:r>
              <a:rPr lang="en-US" dirty="0" smtClean="0">
                <a:ea typeface="ＭＳ Ｐゴシック" pitchFamily="34" charset="-128"/>
              </a:rPr>
              <a:t>Address</a:t>
            </a:r>
          </a:p>
          <a:p>
            <a:r>
              <a:rPr lang="en-US" dirty="0" smtClean="0">
                <a:ea typeface="ＭＳ Ｐゴシック" pitchFamily="34" charset="-128"/>
              </a:rPr>
              <a:t>Phone number</a:t>
            </a:r>
          </a:p>
          <a:p>
            <a:r>
              <a:rPr lang="en-US" dirty="0" smtClean="0">
                <a:ea typeface="ＭＳ Ｐゴシック" pitchFamily="34" charset="-128"/>
              </a:rPr>
              <a:t>Etc…</a:t>
            </a:r>
          </a:p>
        </p:txBody>
      </p:sp>
      <p:pic>
        <p:nvPicPr>
          <p:cNvPr id="5122" name="Picture 2" descr="Author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844824"/>
            <a:ext cx="4464496" cy="483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Passwords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A very common mechanism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Commonly used for authentication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Relies on the fact that the correct person knows something that others don’t</a:t>
            </a:r>
          </a:p>
          <a:p>
            <a:pPr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Not necessarily unique to one person</a:t>
            </a:r>
          </a:p>
          <a:p>
            <a:pPr lvl="1"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Someone could tell others their password</a:t>
            </a:r>
          </a:p>
          <a:p>
            <a:pPr lvl="1" eaLnBrk="1" hangingPunct="1">
              <a:lnSpc>
                <a:spcPct val="90000"/>
              </a:lnSpc>
            </a:pPr>
            <a:r>
              <a:rPr lang="en-AU" smtClean="0">
                <a:ea typeface="ＭＳ Ｐゴシック" pitchFamily="34" charset="-128"/>
              </a:rPr>
              <a:t>Just because one person possesses that knowledge doesn’t stop someone else from possessing it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>
                <a:latin typeface="Arial Narrow" pitchFamily="34" charset="0"/>
                <a:ea typeface="ＭＳ Ｐゴシック" pitchFamily="34" charset="-128"/>
              </a:rPr>
              <a:t>Strength of Passwords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1916113"/>
            <a:ext cx="8642350" cy="2008187"/>
          </a:xfrm>
        </p:spPr>
        <p:txBody>
          <a:bodyPr/>
          <a:lstStyle/>
          <a:p>
            <a:pPr eaLnBrk="1" hangingPunct="1"/>
            <a:r>
              <a:rPr lang="en-AU" sz="2800" smtClean="0">
                <a:ea typeface="ＭＳ Ｐゴシック" pitchFamily="34" charset="-128"/>
              </a:rPr>
              <a:t>There is quite a spectrum of password strengths ranging from those that provide no protection to those that provide strong protection</a:t>
            </a: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762000" y="5334000"/>
            <a:ext cx="76200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539750" y="5589588"/>
            <a:ext cx="25193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400">
                <a:latin typeface="Times New Roman" pitchFamily="18" charset="0"/>
              </a:rPr>
              <a:t>Weak protection</a:t>
            </a:r>
          </a:p>
        </p:txBody>
      </p:sp>
      <p:sp>
        <p:nvSpPr>
          <p:cNvPr id="13318" name="Text Box 6"/>
          <p:cNvSpPr txBox="1">
            <a:spLocks noChangeArrowheads="1"/>
          </p:cNvSpPr>
          <p:nvPr/>
        </p:nvSpPr>
        <p:spPr bwMode="auto">
          <a:xfrm>
            <a:off x="6172200" y="56388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AU" sz="2400">
                <a:latin typeface="Times New Roman" pitchFamily="18" charset="0"/>
              </a:rPr>
              <a:t>Strong protection</a:t>
            </a:r>
          </a:p>
        </p:txBody>
      </p:sp>
      <p:sp>
        <p:nvSpPr>
          <p:cNvPr id="13319" name="Text Box 7"/>
          <p:cNvSpPr txBox="1">
            <a:spLocks noChangeArrowheads="1"/>
          </p:cNvSpPr>
          <p:nvPr/>
        </p:nvSpPr>
        <p:spPr bwMode="auto">
          <a:xfrm rot="10800000">
            <a:off x="533400" y="3429000"/>
            <a:ext cx="457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Blank Passwords</a:t>
            </a:r>
          </a:p>
        </p:txBody>
      </p:sp>
      <p:sp>
        <p:nvSpPr>
          <p:cNvPr id="13320" name="Text Box 8"/>
          <p:cNvSpPr txBox="1">
            <a:spLocks noChangeArrowheads="1"/>
          </p:cNvSpPr>
          <p:nvPr/>
        </p:nvSpPr>
        <p:spPr bwMode="auto">
          <a:xfrm rot="10800000">
            <a:off x="1979613" y="3284538"/>
            <a:ext cx="457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Default Passwords</a:t>
            </a:r>
          </a:p>
        </p:txBody>
      </p:sp>
      <p:sp>
        <p:nvSpPr>
          <p:cNvPr id="13321" name="Text Box 9"/>
          <p:cNvSpPr txBox="1">
            <a:spLocks noChangeArrowheads="1"/>
          </p:cNvSpPr>
          <p:nvPr/>
        </p:nvSpPr>
        <p:spPr bwMode="auto">
          <a:xfrm rot="10800000">
            <a:off x="3132138" y="3068638"/>
            <a:ext cx="1447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Guessable Passwords</a:t>
            </a:r>
          </a:p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Names of family members, pets, birthdays etc</a:t>
            </a:r>
          </a:p>
        </p:txBody>
      </p:sp>
      <p:sp>
        <p:nvSpPr>
          <p:cNvPr id="13322" name="Text Box 10"/>
          <p:cNvSpPr txBox="1">
            <a:spLocks noChangeArrowheads="1"/>
          </p:cNvSpPr>
          <p:nvPr/>
        </p:nvSpPr>
        <p:spPr bwMode="auto">
          <a:xfrm rot="10800000">
            <a:off x="7467600" y="3048000"/>
            <a:ext cx="914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Mixture of unrelated alpha and numeric characters</a:t>
            </a:r>
          </a:p>
        </p:txBody>
      </p:sp>
      <p:sp>
        <p:nvSpPr>
          <p:cNvPr id="13323" name="Text Box 11"/>
          <p:cNvSpPr txBox="1">
            <a:spLocks noChangeArrowheads="1"/>
          </p:cNvSpPr>
          <p:nvPr/>
        </p:nvSpPr>
        <p:spPr bwMode="auto">
          <a:xfrm rot="10800000">
            <a:off x="6156325" y="3068638"/>
            <a:ext cx="10382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Alphabetic characters forming a non-meaningful word</a:t>
            </a:r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 rot="10800000">
            <a:off x="4932363" y="3068638"/>
            <a:ext cx="103822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/>
          <a:lstStyle/>
          <a:p>
            <a:pPr>
              <a:spcBef>
                <a:spcPct val="50000"/>
              </a:spcBef>
            </a:pPr>
            <a:r>
              <a:rPr lang="en-AU">
                <a:latin typeface="Times New Roman" pitchFamily="18" charset="0"/>
              </a:rPr>
              <a:t>Words not related to user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2528</Words>
  <Application>Microsoft Office PowerPoint</Application>
  <PresentationFormat>On-screen Show (4:3)</PresentationFormat>
  <Paragraphs>408</Paragraphs>
  <Slides>63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ＭＳ Ｐゴシック</vt:lpstr>
      <vt:lpstr>Arial</vt:lpstr>
      <vt:lpstr>Arial Narrow</vt:lpstr>
      <vt:lpstr>Calibri</vt:lpstr>
      <vt:lpstr>Times New Roman</vt:lpstr>
      <vt:lpstr>Default Design</vt:lpstr>
      <vt:lpstr>Visio</vt:lpstr>
      <vt:lpstr>Picture</vt:lpstr>
      <vt:lpstr>Identification and Authentication</vt:lpstr>
      <vt:lpstr>Some Terms</vt:lpstr>
      <vt:lpstr>An Example</vt:lpstr>
      <vt:lpstr>Other Examples</vt:lpstr>
      <vt:lpstr>Authentication without disclosure of identity</vt:lpstr>
      <vt:lpstr>Identification and Authentication</vt:lpstr>
      <vt:lpstr>Something You Know</vt:lpstr>
      <vt:lpstr>Passwords</vt:lpstr>
      <vt:lpstr>Strength of Passwords</vt:lpstr>
      <vt:lpstr>Password strength?</vt:lpstr>
      <vt:lpstr>Passwords</vt:lpstr>
      <vt:lpstr>Problems with Passwords</vt:lpstr>
      <vt:lpstr>Storage of Passwords</vt:lpstr>
      <vt:lpstr>Using a hash function to store passwords</vt:lpstr>
      <vt:lpstr>Hash collisions</vt:lpstr>
      <vt:lpstr>Password hashing</vt:lpstr>
      <vt:lpstr>Cracking Passwords</vt:lpstr>
      <vt:lpstr>Off-line Password Cracking</vt:lpstr>
      <vt:lpstr>Dictionary Attack</vt:lpstr>
      <vt:lpstr>Brute Force Attack</vt:lpstr>
      <vt:lpstr>Hybrid Attacks</vt:lpstr>
      <vt:lpstr>Success Factors</vt:lpstr>
      <vt:lpstr>Rainbow Tables</vt:lpstr>
      <vt:lpstr>Hash Suite</vt:lpstr>
      <vt:lpstr>Hash Suite</vt:lpstr>
      <vt:lpstr>Hashcat password recovery tool</vt:lpstr>
      <vt:lpstr>Good passwords</vt:lpstr>
      <vt:lpstr>Good passwords cont…</vt:lpstr>
      <vt:lpstr>Password salt</vt:lpstr>
      <vt:lpstr>Password salt cont…</vt:lpstr>
      <vt:lpstr>Think outside the box</vt:lpstr>
      <vt:lpstr>Something That You Have</vt:lpstr>
      <vt:lpstr>Private Key</vt:lpstr>
      <vt:lpstr>Barcodes</vt:lpstr>
      <vt:lpstr>Barcodes</vt:lpstr>
      <vt:lpstr>Magnetic Smartcards</vt:lpstr>
      <vt:lpstr>Magnetic Smartcard Security</vt:lpstr>
      <vt:lpstr>Circuit Based Smartcards</vt:lpstr>
      <vt:lpstr>Structure of Circuit Smartcards</vt:lpstr>
      <vt:lpstr>Tokens</vt:lpstr>
      <vt:lpstr>RFID</vt:lpstr>
      <vt:lpstr>Wearable authentication devices</vt:lpstr>
      <vt:lpstr>Something That You Are</vt:lpstr>
      <vt:lpstr>Biometrics</vt:lpstr>
      <vt:lpstr>Physiological vs. Behavioural Biometrics</vt:lpstr>
      <vt:lpstr>Biometrics Process</vt:lpstr>
      <vt:lpstr>Confidence Limits</vt:lpstr>
      <vt:lpstr>Biometric Errors</vt:lpstr>
      <vt:lpstr>Type of Subject</vt:lpstr>
      <vt:lpstr>Iris Recognition</vt:lpstr>
      <vt:lpstr>Retina Recognition</vt:lpstr>
      <vt:lpstr>Fingerprint Biometrics</vt:lpstr>
      <vt:lpstr>Hand Geometry</vt:lpstr>
      <vt:lpstr>Face Recognition</vt:lpstr>
      <vt:lpstr>Voice Recognition</vt:lpstr>
      <vt:lpstr>Keystroke Analysis</vt:lpstr>
      <vt:lpstr>Signature Analysis</vt:lpstr>
      <vt:lpstr>The Future</vt:lpstr>
      <vt:lpstr>Resistance to Biometrics</vt:lpstr>
      <vt:lpstr>Inhibiting Factors</vt:lpstr>
      <vt:lpstr>Future biometric uses...</vt:lpstr>
      <vt:lpstr>Concluding Remarks…</vt:lpstr>
      <vt:lpstr>PowerPoint Presentation</vt:lpstr>
    </vt:vector>
  </TitlesOfParts>
  <Company>Edith Cowan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Tu Ly</dc:creator>
  <cp:lastModifiedBy>cherry</cp:lastModifiedBy>
  <cp:revision>40</cp:revision>
  <dcterms:created xsi:type="dcterms:W3CDTF">2009-09-07T06:18:52Z</dcterms:created>
  <dcterms:modified xsi:type="dcterms:W3CDTF">2015-04-11T07:49:29Z</dcterms:modified>
</cp:coreProperties>
</file>